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4"/>
  </p:notesMasterIdLst>
  <p:handoutMasterIdLst>
    <p:handoutMasterId r:id="rId45"/>
  </p:handoutMasterIdLst>
  <p:sldIdLst>
    <p:sldId id="268" r:id="rId2"/>
    <p:sldId id="318" r:id="rId3"/>
    <p:sldId id="269" r:id="rId4"/>
    <p:sldId id="375" r:id="rId5"/>
    <p:sldId id="426" r:id="rId6"/>
    <p:sldId id="312" r:id="rId7"/>
    <p:sldId id="292" r:id="rId8"/>
    <p:sldId id="301" r:id="rId9"/>
    <p:sldId id="424" r:id="rId10"/>
    <p:sldId id="425" r:id="rId11"/>
    <p:sldId id="387" r:id="rId12"/>
    <p:sldId id="377" r:id="rId13"/>
    <p:sldId id="427" r:id="rId14"/>
    <p:sldId id="428" r:id="rId15"/>
    <p:sldId id="429" r:id="rId16"/>
    <p:sldId id="430" r:id="rId17"/>
    <p:sldId id="432" r:id="rId18"/>
    <p:sldId id="431" r:id="rId19"/>
    <p:sldId id="326" r:id="rId20"/>
    <p:sldId id="447" r:id="rId21"/>
    <p:sldId id="434" r:id="rId22"/>
    <p:sldId id="433" r:id="rId23"/>
    <p:sldId id="337" r:id="rId24"/>
    <p:sldId id="435" r:id="rId25"/>
    <p:sldId id="436" r:id="rId26"/>
    <p:sldId id="437" r:id="rId27"/>
    <p:sldId id="439" r:id="rId28"/>
    <p:sldId id="438" r:id="rId29"/>
    <p:sldId id="441" r:id="rId30"/>
    <p:sldId id="340" r:id="rId31"/>
    <p:sldId id="442" r:id="rId32"/>
    <p:sldId id="343" r:id="rId33"/>
    <p:sldId id="443" r:id="rId34"/>
    <p:sldId id="444" r:id="rId35"/>
    <p:sldId id="445" r:id="rId36"/>
    <p:sldId id="446" r:id="rId37"/>
    <p:sldId id="346" r:id="rId38"/>
    <p:sldId id="415" r:id="rId39"/>
    <p:sldId id="417" r:id="rId40"/>
    <p:sldId id="418" r:id="rId41"/>
    <p:sldId id="420" r:id="rId42"/>
    <p:sldId id="291" r:id="rId43"/>
  </p:sldIdLst>
  <p:sldSz cx="9144000" cy="6858000" type="screen4x3"/>
  <p:notesSz cx="6797675" cy="9928225"/>
  <p:defaultTextStyle>
    <a:defPPr>
      <a:defRPr lang="fr-FR"/>
    </a:defPPr>
    <a:lvl1pPr algn="l" rtl="0" fontAlgn="base">
      <a:spcBef>
        <a:spcPct val="0"/>
      </a:spcBef>
      <a:spcAft>
        <a:spcPct val="0"/>
      </a:spcAft>
      <a:defRPr kern="1200">
        <a:solidFill>
          <a:srgbClr val="F18E00"/>
        </a:solidFill>
        <a:latin typeface="Arial" pitchFamily="34" charset="0"/>
        <a:ea typeface="+mn-ea"/>
        <a:cs typeface="Arial" pitchFamily="34" charset="0"/>
      </a:defRPr>
    </a:lvl1pPr>
    <a:lvl2pPr marL="457200" algn="l" rtl="0" fontAlgn="base">
      <a:spcBef>
        <a:spcPct val="0"/>
      </a:spcBef>
      <a:spcAft>
        <a:spcPct val="0"/>
      </a:spcAft>
      <a:defRPr kern="1200">
        <a:solidFill>
          <a:srgbClr val="F18E00"/>
        </a:solidFill>
        <a:latin typeface="Arial" pitchFamily="34" charset="0"/>
        <a:ea typeface="+mn-ea"/>
        <a:cs typeface="Arial" pitchFamily="34" charset="0"/>
      </a:defRPr>
    </a:lvl2pPr>
    <a:lvl3pPr marL="914400" algn="l" rtl="0" fontAlgn="base">
      <a:spcBef>
        <a:spcPct val="0"/>
      </a:spcBef>
      <a:spcAft>
        <a:spcPct val="0"/>
      </a:spcAft>
      <a:defRPr kern="1200">
        <a:solidFill>
          <a:srgbClr val="F18E00"/>
        </a:solidFill>
        <a:latin typeface="Arial" pitchFamily="34" charset="0"/>
        <a:ea typeface="+mn-ea"/>
        <a:cs typeface="Arial" pitchFamily="34" charset="0"/>
      </a:defRPr>
    </a:lvl3pPr>
    <a:lvl4pPr marL="1371600" algn="l" rtl="0" fontAlgn="base">
      <a:spcBef>
        <a:spcPct val="0"/>
      </a:spcBef>
      <a:spcAft>
        <a:spcPct val="0"/>
      </a:spcAft>
      <a:defRPr kern="1200">
        <a:solidFill>
          <a:srgbClr val="F18E00"/>
        </a:solidFill>
        <a:latin typeface="Arial" pitchFamily="34" charset="0"/>
        <a:ea typeface="+mn-ea"/>
        <a:cs typeface="Arial" pitchFamily="34" charset="0"/>
      </a:defRPr>
    </a:lvl4pPr>
    <a:lvl5pPr marL="1828800" algn="l" rtl="0" fontAlgn="base">
      <a:spcBef>
        <a:spcPct val="0"/>
      </a:spcBef>
      <a:spcAft>
        <a:spcPct val="0"/>
      </a:spcAft>
      <a:defRPr kern="1200">
        <a:solidFill>
          <a:srgbClr val="F18E00"/>
        </a:solidFill>
        <a:latin typeface="Arial" pitchFamily="34" charset="0"/>
        <a:ea typeface="+mn-ea"/>
        <a:cs typeface="Arial" pitchFamily="34" charset="0"/>
      </a:defRPr>
    </a:lvl5pPr>
    <a:lvl6pPr marL="2286000" algn="l" defTabSz="914400" rtl="0" eaLnBrk="1" latinLnBrk="0" hangingPunct="1">
      <a:defRPr kern="1200">
        <a:solidFill>
          <a:srgbClr val="F18E00"/>
        </a:solidFill>
        <a:latin typeface="Arial" pitchFamily="34" charset="0"/>
        <a:ea typeface="+mn-ea"/>
        <a:cs typeface="Arial" pitchFamily="34" charset="0"/>
      </a:defRPr>
    </a:lvl6pPr>
    <a:lvl7pPr marL="2743200" algn="l" defTabSz="914400" rtl="0" eaLnBrk="1" latinLnBrk="0" hangingPunct="1">
      <a:defRPr kern="1200">
        <a:solidFill>
          <a:srgbClr val="F18E00"/>
        </a:solidFill>
        <a:latin typeface="Arial" pitchFamily="34" charset="0"/>
        <a:ea typeface="+mn-ea"/>
        <a:cs typeface="Arial" pitchFamily="34" charset="0"/>
      </a:defRPr>
    </a:lvl7pPr>
    <a:lvl8pPr marL="3200400" algn="l" defTabSz="914400" rtl="0" eaLnBrk="1" latinLnBrk="0" hangingPunct="1">
      <a:defRPr kern="1200">
        <a:solidFill>
          <a:srgbClr val="F18E00"/>
        </a:solidFill>
        <a:latin typeface="Arial" pitchFamily="34" charset="0"/>
        <a:ea typeface="+mn-ea"/>
        <a:cs typeface="Arial" pitchFamily="34" charset="0"/>
      </a:defRPr>
    </a:lvl8pPr>
    <a:lvl9pPr marL="3657600" algn="l" defTabSz="914400" rtl="0" eaLnBrk="1" latinLnBrk="0" hangingPunct="1">
      <a:defRPr kern="1200">
        <a:solidFill>
          <a:srgbClr val="F18E00"/>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0033"/>
    <a:srgbClr val="CC0000"/>
    <a:srgbClr val="E51B2E"/>
    <a:srgbClr val="CC6600"/>
    <a:srgbClr val="FF9933"/>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599" autoAdjust="0"/>
  </p:normalViewPr>
  <p:slideViewPr>
    <p:cSldViewPr>
      <p:cViewPr>
        <p:scale>
          <a:sx n="73" d="100"/>
          <a:sy n="73" d="100"/>
        </p:scale>
        <p:origin x="-2676" y="-9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4"/>
    </p:cViewPr>
  </p:sorterViewPr>
  <p:notesViewPr>
    <p:cSldViewPr>
      <p:cViewPr varScale="1">
        <p:scale>
          <a:sx n="83" d="100"/>
          <a:sy n="83" d="100"/>
        </p:scale>
        <p:origin x="-2028" y="-90"/>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solidFill>
                  <a:schemeClr val="tx1"/>
                </a:solidFill>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lIns="91440" tIns="45720" rIns="91440" bIns="45720" rtlCol="0"/>
          <a:lstStyle>
            <a:lvl1pPr algn="r">
              <a:defRPr sz="1200">
                <a:solidFill>
                  <a:schemeClr val="tx1"/>
                </a:solidFill>
                <a:latin typeface="Arial" charset="0"/>
                <a:cs typeface="Arial" charset="0"/>
              </a:defRPr>
            </a:lvl1pPr>
          </a:lstStyle>
          <a:p>
            <a:pPr>
              <a:defRPr/>
            </a:pPr>
            <a:fld id="{1E8644CD-F54B-4941-9896-1FE672F47424}" type="datetimeFigureOut">
              <a:rPr lang="fr-FR"/>
              <a:pPr>
                <a:defRPr/>
              </a:pPr>
              <a:t>25/03/2011</a:t>
            </a:fld>
            <a:endParaRPr lang="fr-FR"/>
          </a:p>
        </p:txBody>
      </p:sp>
      <p:sp>
        <p:nvSpPr>
          <p:cNvPr id="4" name="Espace réservé du pied de page 3"/>
          <p:cNvSpPr>
            <a:spLocks noGrp="1"/>
          </p:cNvSpPr>
          <p:nvPr>
            <p:ph type="ftr" sz="quarter" idx="2"/>
          </p:nvPr>
        </p:nvSpPr>
        <p:spPr>
          <a:xfrm>
            <a:off x="0" y="9429750"/>
            <a:ext cx="2944813" cy="496888"/>
          </a:xfrm>
          <a:prstGeom prst="rect">
            <a:avLst/>
          </a:prstGeom>
        </p:spPr>
        <p:txBody>
          <a:bodyPr vert="horz" lIns="91440" tIns="45720" rIns="91440" bIns="45720" rtlCol="0" anchor="b"/>
          <a:lstStyle>
            <a:lvl1pPr algn="l">
              <a:defRPr sz="1200">
                <a:solidFill>
                  <a:schemeClr val="tx1"/>
                </a:solidFill>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51275" y="9429750"/>
            <a:ext cx="2944813" cy="496888"/>
          </a:xfrm>
          <a:prstGeom prst="rect">
            <a:avLst/>
          </a:prstGeom>
        </p:spPr>
        <p:txBody>
          <a:bodyPr vert="horz" lIns="91440" tIns="45720" rIns="91440" bIns="45720" rtlCol="0" anchor="b"/>
          <a:lstStyle>
            <a:lvl1pPr algn="r">
              <a:defRPr sz="1200">
                <a:solidFill>
                  <a:schemeClr val="tx1"/>
                </a:solidFill>
                <a:latin typeface="Arial" charset="0"/>
                <a:cs typeface="Arial" charset="0"/>
              </a:defRPr>
            </a:lvl1pPr>
          </a:lstStyle>
          <a:p>
            <a:pPr>
              <a:defRPr/>
            </a:pPr>
            <a:fld id="{410B4CDF-08ED-4E2A-A035-F3672326CA46}" type="slidenum">
              <a:rPr lang="fr-FR"/>
              <a:pPr>
                <a:defRP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1"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fr-FR"/>
          </a:p>
        </p:txBody>
      </p:sp>
      <p:sp>
        <p:nvSpPr>
          <p:cNvPr id="1331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2294"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5" name="Rectangle 7"/>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BB382598-0DA0-456D-87B9-DF5835412DFD}"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cs typeface="Arial"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latin typeface="Arial" charset="0"/>
              <a:cs typeface="Arial" charset="0"/>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a:xfrm>
            <a:off x="104775" y="6513513"/>
            <a:ext cx="992188" cy="274637"/>
          </a:xfrm>
        </p:spPr>
        <p:txBody>
          <a:bodyPr/>
          <a:lstStyle>
            <a:lvl1pPr algn="r" rtl="1">
              <a:defRPr/>
            </a:lvl1pPr>
          </a:lstStyle>
          <a:p>
            <a:pPr>
              <a:defRPr/>
            </a:pPr>
            <a:fld id="{129ECC38-3381-434C-9539-D46B3A660E2A}" type="datetime1">
              <a:rPr lang="fr-FR"/>
              <a:pPr>
                <a:defRPr/>
              </a:pPr>
              <a:t>25/03/2011</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04854DD1-868F-4B96-9145-6FB453CA7E95}"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E40E3B6F-BBF5-464C-B2EC-6B795792F4AA}" type="datetime1">
              <a:rPr lang="fr-FR"/>
              <a:pPr>
                <a:defRPr/>
              </a:pPr>
              <a:t>25/03/2011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BF4BC4AE-BEF4-41E2-A6C3-64E1C793EFF2}"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07EA5809-279C-4765-9BA7-B919ED0CCC03}" type="datetime1">
              <a:rPr lang="fr-FR"/>
              <a:pPr>
                <a:defRPr/>
              </a:pPr>
              <a:t>25/03/2011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33449CD-5246-4CD0-927D-7DBA3334121A}"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02430491-1A9E-450F-89EC-A4B3269B3E98}" type="datetime1">
              <a:rPr lang="fr-FR"/>
              <a:pPr>
                <a:defRPr/>
              </a:pPr>
              <a:t>25/03/2011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E8515216-BAA8-4292-81EC-ABD5FD8CFF55}"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85C7AD01-4099-4798-B790-00015A7155F8}" type="datetime1">
              <a:rPr lang="fr-FR"/>
              <a:pPr>
                <a:defRPr/>
              </a:pPr>
              <a:t>25/03/2011</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50440A01-6644-4B4D-86BA-A8503F1EDFBE}"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49F2AC67-FB0C-487D-B5C4-5D530D349FD8}" type="datetime1">
              <a:rPr lang="fr-FR"/>
              <a:pPr>
                <a:defRPr/>
              </a:pPr>
              <a:t>25/03/2011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A8DEB0B2-A50F-484D-A2EE-B6D2BB035BB6}"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73A52D47-2014-413B-90B2-C726FCB6706F}" type="datetime1">
              <a:rPr lang="fr-FR"/>
              <a:pPr>
                <a:defRPr/>
              </a:pPr>
              <a:t>25/03/2011</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BD3EC718-36A9-4E3C-A349-002B8229B868}"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56EE3352-299A-49BD-BF83-963549D10E86}" type="datetime1">
              <a:rPr lang="fr-FR"/>
              <a:pPr>
                <a:defRPr/>
              </a:pPr>
              <a:t>25/03/2011</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4358A2A8-F6CB-424E-8C94-0E712D98287A}"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6AA72D2-8B11-4ECA-BA4B-95C404C1173E}" type="datetime1">
              <a:rPr lang="fr-FR"/>
              <a:pPr>
                <a:defRPr/>
              </a:pPr>
              <a:t>25/03/2011</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B417094B-48B2-4314-8F33-1724AC2C30AF}"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4B0A5DA-26B8-401F-90A8-58B15BC90FE9}" type="datetime1">
              <a:rPr lang="fr-FR"/>
              <a:pPr>
                <a:defRPr/>
              </a:pPr>
              <a:t>25/03/2011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386F5680-66D8-4D6D-B2A8-52DCF9D03EB9}"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A93D94A2-EC46-40EC-9F2F-BB713E0CAB9B}" type="datetime1">
              <a:rPr lang="fr-FR"/>
              <a:pPr>
                <a:defRPr/>
              </a:pPr>
              <a:t>25/03/2011</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E7D77BAD-C7D9-48C0-9B73-6D10D5F44C7B}"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3"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cs typeface="Arial"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3C6DC550-386D-4BBE-9E48-5CC54B35CA28}" type="datetime1">
              <a:rPr lang="fr-FR"/>
              <a:pPr>
                <a:defRPr/>
              </a:pPr>
              <a:t>25/03/2011</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1BCC1E9F-A1DD-4AB7-946C-74B19F0FCF7A}"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03" r:id="rId1"/>
    <p:sldLayoutId id="2147483702" r:id="rId2"/>
    <p:sldLayoutId id="2147483701" r:id="rId3"/>
    <p:sldLayoutId id="2147483700" r:id="rId4"/>
    <p:sldLayoutId id="2147483699" r:id="rId5"/>
    <p:sldLayoutId id="2147483698" r:id="rId6"/>
    <p:sldLayoutId id="2147483697" r:id="rId7"/>
    <p:sldLayoutId id="2147483696" r:id="rId8"/>
    <p:sldLayoutId id="2147483695" r:id="rId9"/>
    <p:sldLayoutId id="2147483694" r:id="rId10"/>
    <p:sldLayoutId id="2147483693" r:id="rId11"/>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pitchFamily="34" charset="0"/>
        <a:buBlip>
          <a:blip r:embed="rId15"/>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26"/>
          <p:cNvSpPr>
            <a:spLocks noGrp="1" noChangeArrowheads="1"/>
          </p:cNvSpPr>
          <p:nvPr>
            <p:ph type="title"/>
          </p:nvPr>
        </p:nvSpPr>
        <p:spPr>
          <a:xfrm>
            <a:off x="468313" y="1125538"/>
            <a:ext cx="8229600" cy="1371600"/>
          </a:xfrm>
        </p:spPr>
        <p:txBody>
          <a:bodyPr/>
          <a:lstStyle/>
          <a:p>
            <a:pPr rtl="1" eaLnBrk="1" hangingPunct="1"/>
            <a:r>
              <a:rPr lang="fr-FR" sz="3600" dirty="0" smtClean="0">
                <a:latin typeface="Baskerville Old Face" pitchFamily="18" charset="0"/>
                <a:cs typeface="Aharoni" pitchFamily="2" charset="-79"/>
              </a:rPr>
              <a:t>Enquête Nationale  sur la Prévalence de la violence à </a:t>
            </a:r>
            <a:r>
              <a:rPr lang="fr-FR" sz="3600" dirty="0" smtClean="0">
                <a:solidFill>
                  <a:srgbClr val="660033"/>
                </a:solidFill>
                <a:latin typeface="Baskerville Old Face" pitchFamily="18" charset="0"/>
                <a:cs typeface="Aharoni" pitchFamily="2" charset="-79"/>
              </a:rPr>
              <a:t>l’égard</a:t>
            </a:r>
            <a:r>
              <a:rPr lang="fr-FR" sz="3600" dirty="0" smtClean="0">
                <a:latin typeface="Baskerville Old Face" pitchFamily="18" charset="0"/>
                <a:cs typeface="Aharoni" pitchFamily="2" charset="-79"/>
              </a:rPr>
              <a:t> des femmes</a:t>
            </a:r>
          </a:p>
        </p:txBody>
      </p:sp>
      <p:sp>
        <p:nvSpPr>
          <p:cNvPr id="15362" name="Rectangle 1027"/>
          <p:cNvSpPr>
            <a:spLocks noGrp="1" noChangeArrowheads="1"/>
          </p:cNvSpPr>
          <p:nvPr>
            <p:ph type="body" idx="1"/>
          </p:nvPr>
        </p:nvSpPr>
        <p:spPr>
          <a:xfrm>
            <a:off x="1071563" y="3214688"/>
            <a:ext cx="6842125" cy="2592387"/>
          </a:xfrm>
        </p:spPr>
        <p:txBody>
          <a:bodyPr/>
          <a:lstStyle/>
          <a:p>
            <a:pPr algn="ctr" eaLnBrk="1" hangingPunct="1">
              <a:lnSpc>
                <a:spcPct val="90000"/>
              </a:lnSpc>
              <a:buFontTx/>
              <a:buNone/>
            </a:pPr>
            <a:endParaRPr lang="fr-FR" sz="1600" b="1" dirty="0" smtClean="0">
              <a:latin typeface="Berlin Sans FB Demi" pitchFamily="34" charset="0"/>
            </a:endParaRPr>
          </a:p>
          <a:p>
            <a:pPr algn="ctr" eaLnBrk="1" hangingPunct="1">
              <a:lnSpc>
                <a:spcPct val="90000"/>
              </a:lnSpc>
              <a:buFontTx/>
              <a:buNone/>
            </a:pPr>
            <a:r>
              <a:rPr lang="fr-FR" sz="3400" b="1" dirty="0" smtClean="0">
                <a:solidFill>
                  <a:srgbClr val="800000"/>
                </a:solidFill>
                <a:latin typeface="Book Antiqua" pitchFamily="18" charset="0"/>
              </a:rPr>
              <a:t>Premiers résultats</a:t>
            </a:r>
          </a:p>
          <a:p>
            <a:pPr algn="ctr" rtl="1" eaLnBrk="1" hangingPunct="1">
              <a:lnSpc>
                <a:spcPct val="90000"/>
              </a:lnSpc>
              <a:buFontTx/>
              <a:buNone/>
            </a:pPr>
            <a:endParaRPr lang="fr-FR" sz="2000" dirty="0" smtClean="0">
              <a:solidFill>
                <a:srgbClr val="800000"/>
              </a:solidFill>
              <a:latin typeface="Arial Rounded MT Bold" pitchFamily="34" charset="0"/>
              <a:ea typeface="Times New Roman (Arabic)"/>
              <a:cs typeface="Times New Roman (Arabic)"/>
            </a:endParaRPr>
          </a:p>
          <a:p>
            <a:pPr algn="ctr" rtl="1" eaLnBrk="1" hangingPunct="1">
              <a:lnSpc>
                <a:spcPct val="90000"/>
              </a:lnSpc>
              <a:buFontTx/>
              <a:buNone/>
            </a:pPr>
            <a:endParaRPr lang="fr-FR" sz="2000" dirty="0" smtClean="0">
              <a:solidFill>
                <a:srgbClr val="800000"/>
              </a:solidFill>
              <a:latin typeface="Arial Rounded MT Bold" pitchFamily="34" charset="0"/>
              <a:ea typeface="Times New Roman (Arabic)"/>
              <a:cs typeface="Times New Roman (Arabic)"/>
            </a:endParaRPr>
          </a:p>
          <a:p>
            <a:pPr algn="ctr" rtl="1" eaLnBrk="1" hangingPunct="1">
              <a:lnSpc>
                <a:spcPct val="90000"/>
              </a:lnSpc>
              <a:buFontTx/>
              <a:buNone/>
            </a:pPr>
            <a:endParaRPr lang="fr-FR" sz="2000" dirty="0" smtClean="0">
              <a:solidFill>
                <a:srgbClr val="800000"/>
              </a:solidFill>
              <a:latin typeface="Arial Rounded MT Bold" pitchFamily="34" charset="0"/>
              <a:ea typeface="Times New Roman (Arabic)"/>
              <a:cs typeface="Times New Roman (Arabic)"/>
            </a:endParaRPr>
          </a:p>
          <a:p>
            <a:pPr algn="ctr" eaLnBrk="1" hangingPunct="1">
              <a:lnSpc>
                <a:spcPct val="90000"/>
              </a:lnSpc>
              <a:buFontTx/>
              <a:buNone/>
            </a:pPr>
            <a:r>
              <a:rPr lang="fr-FR" sz="2000" dirty="0" smtClean="0">
                <a:solidFill>
                  <a:srgbClr val="800000"/>
                </a:solidFill>
                <a:latin typeface="Arial Rounded MT Bold" pitchFamily="34" charset="0"/>
                <a:ea typeface="Times New Roman (Arabic)"/>
                <a:cs typeface="Times New Roman (Arabic)"/>
              </a:rPr>
              <a:t>10 Janvier 2011 </a:t>
            </a:r>
          </a:p>
        </p:txBody>
      </p:sp>
      <p:sp>
        <p:nvSpPr>
          <p:cNvPr id="4" name="Espace réservé du numéro de diapositive 3"/>
          <p:cNvSpPr>
            <a:spLocks noGrp="1"/>
          </p:cNvSpPr>
          <p:nvPr>
            <p:ph type="sldNum" sz="quarter" idx="11"/>
          </p:nvPr>
        </p:nvSpPr>
        <p:spPr/>
        <p:txBody>
          <a:bodyPr/>
          <a:lstStyle/>
          <a:p>
            <a:pPr>
              <a:defRPr/>
            </a:pPr>
            <a:fld id="{BEE5F6C7-1B9A-4D11-A460-ECFD2C260FFE}" type="slidenum">
              <a:rPr lang="fr-FR" smtClean="0"/>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1187450" y="765175"/>
            <a:ext cx="6985000" cy="663561"/>
          </a:xfrm>
        </p:spPr>
        <p:txBody>
          <a:bodyPr>
            <a:normAutofit fontScale="90000"/>
          </a:bodyPr>
          <a:lstStyle/>
          <a:p>
            <a:r>
              <a:rPr lang="fr-FR" sz="3600" dirty="0" smtClean="0">
                <a:latin typeface="Book Antiqua" pitchFamily="18" charset="0"/>
              </a:rPr>
              <a:t>Prévalence globale de la violence</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10</a:t>
            </a:fld>
            <a:endParaRPr lang="fr-FR"/>
          </a:p>
        </p:txBody>
      </p:sp>
      <p:sp>
        <p:nvSpPr>
          <p:cNvPr id="1025" name="Rectangle 1"/>
          <p:cNvSpPr>
            <a:spLocks noGrp="1" noChangeArrowheads="1"/>
          </p:cNvSpPr>
          <p:nvPr>
            <p:ph idx="1"/>
          </p:nvPr>
        </p:nvSpPr>
        <p:spPr bwMode="auto">
          <a:xfrm>
            <a:off x="214313" y="1643050"/>
            <a:ext cx="8908208" cy="4214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algn="just">
              <a:buNone/>
              <a:defRPr/>
            </a:pPr>
            <a:r>
              <a:rPr lang="fr-FR" b="1" dirty="0" smtClean="0">
                <a:solidFill>
                  <a:srgbClr val="7B003B"/>
                </a:solidFill>
                <a:latin typeface="Book Antiqua" pitchFamily="18" charset="0"/>
              </a:rPr>
              <a:t>Par cadre de vie :</a:t>
            </a:r>
          </a:p>
          <a:p>
            <a:pPr algn="just">
              <a:buNone/>
              <a:defRPr/>
            </a:pPr>
            <a:endParaRPr lang="fr-FR" b="1" dirty="0" smtClean="0">
              <a:solidFill>
                <a:srgbClr val="7B003B"/>
              </a:solidFill>
              <a:latin typeface="Book Antiqua" pitchFamily="18" charset="0"/>
            </a:endParaRPr>
          </a:p>
          <a:p>
            <a:pPr marR="0" defTabSz="914400" latinLnBrk="0" hangingPunct="0">
              <a:lnSpc>
                <a:spcPct val="150000"/>
              </a:lnSpc>
              <a:tabLst/>
            </a:pPr>
            <a:r>
              <a:rPr lang="fr-FR" b="1" dirty="0" smtClean="0">
                <a:solidFill>
                  <a:srgbClr val="7B003B"/>
                </a:solidFill>
                <a:latin typeface="Book Antiqua" pitchFamily="18" charset="0"/>
              </a:rPr>
              <a:t>Contexte conjugal : 55%, 3,7 millions de femmes.</a:t>
            </a:r>
          </a:p>
          <a:p>
            <a:pPr marR="0" defTabSz="914400" latinLnBrk="0" hangingPunct="0">
              <a:lnSpc>
                <a:spcPct val="150000"/>
              </a:lnSpc>
              <a:tabLst/>
            </a:pPr>
            <a:r>
              <a:rPr lang="fr-FR" b="1" dirty="0" smtClean="0">
                <a:solidFill>
                  <a:srgbClr val="7B003B"/>
                </a:solidFill>
                <a:latin typeface="Book Antiqua" pitchFamily="18" charset="0"/>
              </a:rPr>
              <a:t>Contexte extraconjugal: 47,4%, 403 mille.</a:t>
            </a:r>
          </a:p>
          <a:p>
            <a:pPr marR="0" defTabSz="914400" latinLnBrk="0" hangingPunct="0">
              <a:lnSpc>
                <a:spcPct val="150000"/>
              </a:lnSpc>
              <a:tabLst/>
            </a:pPr>
            <a:r>
              <a:rPr lang="fr-FR" b="1" dirty="0" smtClean="0">
                <a:solidFill>
                  <a:srgbClr val="7B003B"/>
                </a:solidFill>
                <a:latin typeface="Book Antiqua" pitchFamily="18" charset="0"/>
              </a:rPr>
              <a:t>Lieux publics : 32,9%, 3,1 millions.</a:t>
            </a:r>
          </a:p>
          <a:p>
            <a:pPr marR="0" defTabSz="914400" latinLnBrk="0" hangingPunct="0">
              <a:lnSpc>
                <a:spcPct val="150000"/>
              </a:lnSpc>
              <a:tabLst/>
            </a:pPr>
            <a:r>
              <a:rPr lang="fr-FR" b="1" dirty="0" smtClean="0">
                <a:solidFill>
                  <a:srgbClr val="7B003B"/>
                </a:solidFill>
                <a:latin typeface="Book Antiqua" pitchFamily="18" charset="0"/>
              </a:rPr>
              <a:t>Etablissement d’enseignement ou de formation :  24,2%, 81 mille.</a:t>
            </a:r>
          </a:p>
          <a:p>
            <a:pPr marR="0" defTabSz="914400" latinLnBrk="0" hangingPunct="0">
              <a:lnSpc>
                <a:spcPct val="150000"/>
              </a:lnSpc>
              <a:tabLst/>
            </a:pPr>
            <a:r>
              <a:rPr lang="fr-FR" b="1" dirty="0" smtClean="0">
                <a:solidFill>
                  <a:srgbClr val="7B003B"/>
                </a:solidFill>
                <a:latin typeface="Book Antiqua" pitchFamily="18" charset="0"/>
              </a:rPr>
              <a:t>Milieu professionnel : 16%, 280 mille.</a:t>
            </a:r>
          </a:p>
          <a:p>
            <a:pPr marR="0" defTabSz="914400" latinLnBrk="0" hangingPunct="0">
              <a:lnSpc>
                <a:spcPct val="150000"/>
              </a:lnSpc>
              <a:tabLst/>
            </a:pPr>
            <a:r>
              <a:rPr lang="fr-FR" b="1" dirty="0" smtClean="0">
                <a:solidFill>
                  <a:srgbClr val="7B003B"/>
                </a:solidFill>
                <a:latin typeface="Book Antiqua" pitchFamily="18" charset="0"/>
              </a:rPr>
              <a:t>Cadre familial : 13,5%, 1,3 millions.</a:t>
            </a:r>
          </a:p>
          <a:p>
            <a:pPr marL="0" marR="0" lvl="0" defTabSz="914400" latinLnBrk="0" hangingPunct="0">
              <a:lnSpc>
                <a:spcPct val="100000"/>
              </a:lnSpc>
              <a:buFontTx/>
              <a:buNone/>
              <a:tabLst/>
            </a:pPr>
            <a:endParaRPr lang="fr-FR" sz="2200" b="1" dirty="0" smtClean="0">
              <a:solidFill>
                <a:srgbClr val="7B003B"/>
              </a:solidFill>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857250" y="2714625"/>
            <a:ext cx="6985000" cy="1285875"/>
          </a:xfrm>
        </p:spPr>
        <p:txBody>
          <a:bodyPr/>
          <a:lstStyle/>
          <a:p>
            <a:r>
              <a:rPr lang="fr-FR" sz="5000" dirty="0" smtClean="0">
                <a:latin typeface="Book Antiqua" pitchFamily="18" charset="0"/>
              </a:rPr>
              <a:t>Violence physique</a:t>
            </a:r>
          </a:p>
        </p:txBody>
      </p:sp>
      <p:sp>
        <p:nvSpPr>
          <p:cNvPr id="3" name="Espace réservé du numéro de diapositive 2"/>
          <p:cNvSpPr>
            <a:spLocks noGrp="1"/>
          </p:cNvSpPr>
          <p:nvPr>
            <p:ph type="sldNum" sz="quarter" idx="11"/>
          </p:nvPr>
        </p:nvSpPr>
        <p:spPr/>
        <p:txBody>
          <a:bodyPr/>
          <a:lstStyle/>
          <a:p>
            <a:pPr>
              <a:defRPr/>
            </a:pPr>
            <a:fld id="{648619E7-88A9-43BD-B5DA-6D771A3A1F4D}" type="slidenum">
              <a:rPr lang="fr-FR" smtClean="0"/>
              <a:pPr>
                <a:defRPr/>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1071538" y="571480"/>
            <a:ext cx="6929486" cy="571500"/>
          </a:xfrm>
        </p:spPr>
        <p:txBody>
          <a:bodyPr/>
          <a:lstStyle/>
          <a:p>
            <a:r>
              <a:rPr lang="fr-FR" sz="3600" dirty="0" smtClean="0">
                <a:latin typeface="Book Antiqua" pitchFamily="18" charset="0"/>
              </a:rPr>
              <a:t>Violence physique</a:t>
            </a:r>
          </a:p>
        </p:txBody>
      </p:sp>
      <p:sp>
        <p:nvSpPr>
          <p:cNvPr id="3" name="Espace réservé du contenu 2"/>
          <p:cNvSpPr>
            <a:spLocks noGrp="1"/>
          </p:cNvSpPr>
          <p:nvPr>
            <p:ph idx="1"/>
          </p:nvPr>
        </p:nvSpPr>
        <p:spPr>
          <a:xfrm>
            <a:off x="142844" y="1071546"/>
            <a:ext cx="8786812" cy="4929222"/>
          </a:xfrm>
        </p:spPr>
        <p:txBody>
          <a:bodyPr/>
          <a:lstStyle/>
          <a:p>
            <a:pPr>
              <a:buFont typeface="Wingdings" pitchFamily="2" charset="2"/>
              <a:buChar char="Ø"/>
              <a:defRPr/>
            </a:pPr>
            <a:r>
              <a:rPr lang="fr-FR" sz="3200" b="1" dirty="0" smtClean="0">
                <a:solidFill>
                  <a:srgbClr val="7B003B"/>
                </a:solidFill>
                <a:latin typeface="Book Antiqua" pitchFamily="18" charset="0"/>
              </a:rPr>
              <a:t> Définition</a:t>
            </a:r>
          </a:p>
          <a:p>
            <a:pPr marL="0" indent="0" algn="just">
              <a:buFontTx/>
              <a:buNone/>
              <a:defRPr/>
            </a:pPr>
            <a:r>
              <a:rPr lang="fr-FR" sz="2000" b="1" dirty="0" smtClean="0">
                <a:solidFill>
                  <a:srgbClr val="7B003B"/>
                </a:solidFill>
                <a:latin typeface="Book Antiqua" pitchFamily="18" charset="0"/>
              </a:rPr>
              <a:t>La violence physique comporte l’agression ou la menace d’agression avec un objet contondant ou un produit dangereux, la brûlure ou la menace de brûlure, le vol avec usage de la force, les coups et gifles, l’avortement forcé, etc.</a:t>
            </a:r>
          </a:p>
          <a:p>
            <a:pPr>
              <a:buFont typeface="Wingdings" pitchFamily="2" charset="2"/>
              <a:buChar char="Ø"/>
              <a:defRPr/>
            </a:pPr>
            <a:r>
              <a:rPr lang="fr-FR" b="1" dirty="0" smtClean="0">
                <a:solidFill>
                  <a:srgbClr val="7B003B"/>
                </a:solidFill>
                <a:latin typeface="Book Antiqua" pitchFamily="18" charset="0"/>
              </a:rPr>
              <a:t> Prévalence depuis l’âge de 18 ans</a:t>
            </a:r>
          </a:p>
          <a:p>
            <a:pPr lvl="1" algn="just">
              <a:defRPr/>
            </a:pPr>
            <a:r>
              <a:rPr lang="fr-FR" sz="1800" b="1" dirty="0" smtClean="0">
                <a:solidFill>
                  <a:srgbClr val="7B003B"/>
                </a:solidFill>
                <a:latin typeface="Book Antiqua" pitchFamily="18" charset="0"/>
              </a:rPr>
              <a:t>National : 35,3%, 3,4 millions de femmes;</a:t>
            </a:r>
          </a:p>
          <a:p>
            <a:pPr lvl="1" algn="just">
              <a:defRPr/>
            </a:pPr>
            <a:r>
              <a:rPr lang="fr-FR" sz="1800" b="1" dirty="0" smtClean="0">
                <a:solidFill>
                  <a:srgbClr val="7B003B"/>
                </a:solidFill>
                <a:latin typeface="Book Antiqua" pitchFamily="18" charset="0"/>
              </a:rPr>
              <a:t>Milieu urbain:  39,3%, soit 2,2 millions de femmes ;</a:t>
            </a:r>
          </a:p>
          <a:p>
            <a:pPr lvl="1" algn="just">
              <a:defRPr/>
            </a:pPr>
            <a:r>
              <a:rPr lang="fr-FR" sz="1800" b="1" dirty="0" smtClean="0">
                <a:solidFill>
                  <a:srgbClr val="7B003B"/>
                </a:solidFill>
                <a:latin typeface="Book Antiqua" pitchFamily="18" charset="0"/>
              </a:rPr>
              <a:t>Milieu rural :  29,3%, 1,1 million.</a:t>
            </a:r>
          </a:p>
          <a:p>
            <a:pPr>
              <a:buFont typeface="Wingdings" pitchFamily="2" charset="2"/>
              <a:buChar char="Ø"/>
              <a:defRPr/>
            </a:pPr>
            <a:r>
              <a:rPr lang="fr-FR" b="1" dirty="0" smtClean="0">
                <a:solidFill>
                  <a:srgbClr val="7B003B"/>
                </a:solidFill>
                <a:latin typeface="Book Antiqua" pitchFamily="18" charset="0"/>
              </a:rPr>
              <a:t> Prévalence  au cours des 12 mois précédant l’enquête</a:t>
            </a:r>
          </a:p>
          <a:p>
            <a:pPr lvl="1">
              <a:defRPr/>
            </a:pPr>
            <a:r>
              <a:rPr lang="fr-FR" sz="1800" b="1" dirty="0" smtClean="0">
                <a:solidFill>
                  <a:srgbClr val="7B003B"/>
                </a:solidFill>
                <a:latin typeface="Book Antiqua" pitchFamily="18" charset="0"/>
              </a:rPr>
              <a:t>National : 15,2%, soit 1,45 millions de femmes ;</a:t>
            </a:r>
          </a:p>
          <a:p>
            <a:pPr lvl="1">
              <a:defRPr/>
            </a:pPr>
            <a:r>
              <a:rPr lang="fr-FR" sz="1800" b="1" dirty="0" smtClean="0">
                <a:solidFill>
                  <a:srgbClr val="7B003B"/>
                </a:solidFill>
                <a:latin typeface="Book Antiqua" pitchFamily="18" charset="0"/>
              </a:rPr>
              <a:t>Milieu urbain:  19,4%, 1,1 millions de femmes ;</a:t>
            </a:r>
          </a:p>
          <a:p>
            <a:pPr lvl="1">
              <a:defRPr/>
            </a:pPr>
            <a:r>
              <a:rPr lang="fr-FR" sz="1800" b="1" dirty="0" smtClean="0">
                <a:solidFill>
                  <a:srgbClr val="7B003B"/>
                </a:solidFill>
                <a:latin typeface="Book Antiqua" pitchFamily="18" charset="0"/>
              </a:rPr>
              <a:t>Milieu rural :   9%, 348 mille.</a:t>
            </a:r>
          </a:p>
          <a:p>
            <a:pPr indent="0" algn="just">
              <a:buFontTx/>
              <a:buNone/>
              <a:defRPr/>
            </a:pPr>
            <a:endParaRPr lang="fr-FR"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1357298"/>
            <a:ext cx="8715375" cy="5143535"/>
          </a:xfrm>
        </p:spPr>
        <p:txBody>
          <a:bodyPr/>
          <a:lstStyle/>
          <a:p>
            <a:pPr>
              <a:buNone/>
              <a:defRPr/>
            </a:pPr>
            <a:r>
              <a:rPr lang="fr-FR" sz="2800" b="1" dirty="0" smtClean="0">
                <a:solidFill>
                  <a:srgbClr val="7B003B"/>
                </a:solidFill>
                <a:latin typeface="Book Antiqua" pitchFamily="18" charset="0"/>
              </a:rPr>
              <a:t>Phénomène essentiellement urbain </a:t>
            </a:r>
          </a:p>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9,7% (soit 927 mille femmes); </a:t>
            </a:r>
          </a:p>
          <a:p>
            <a:pPr lvl="1" algn="just">
              <a:buBlip>
                <a:blip r:embed="rId2"/>
              </a:buBlip>
              <a:defRPr/>
            </a:pPr>
            <a:r>
              <a:rPr lang="fr-FR" b="1" dirty="0" smtClean="0">
                <a:solidFill>
                  <a:srgbClr val="7B003B"/>
                </a:solidFill>
                <a:latin typeface="Book Antiqua" pitchFamily="18" charset="0"/>
              </a:rPr>
              <a:t>Milieu urbain : 14,2%  (808 mille femmes) ;</a:t>
            </a:r>
          </a:p>
          <a:p>
            <a:pPr lvl="1" algn="just">
              <a:buBlip>
                <a:blip r:embed="rId2"/>
              </a:buBlip>
              <a:defRPr/>
            </a:pPr>
            <a:r>
              <a:rPr lang="fr-FR" b="1" dirty="0" smtClean="0">
                <a:solidFill>
                  <a:srgbClr val="7B003B"/>
                </a:solidFill>
                <a:latin typeface="Book Antiqua" pitchFamily="18" charset="0"/>
              </a:rPr>
              <a:t>Milieu rural : 3,1% (119 mille femmes).</a:t>
            </a: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b="1" dirty="0" smtClean="0">
                <a:solidFill>
                  <a:srgbClr val="7B003B"/>
                </a:solidFill>
                <a:latin typeface="Book Antiqua" pitchFamily="18" charset="0"/>
              </a:rPr>
              <a:t>femmes au chômage : prévalence de 23%,  soit 80 mille; </a:t>
            </a:r>
          </a:p>
          <a:p>
            <a:pPr lvl="1" algn="just">
              <a:buBlip>
                <a:blip r:embed="rId2"/>
              </a:buBlip>
              <a:defRPr/>
            </a:pPr>
            <a:r>
              <a:rPr lang="fr-FR" b="1" dirty="0" smtClean="0">
                <a:solidFill>
                  <a:srgbClr val="7B003B"/>
                </a:solidFill>
                <a:latin typeface="Book Antiqua" pitchFamily="18" charset="0"/>
              </a:rPr>
              <a:t>actives occupées : 14,1%, 248  mille ;</a:t>
            </a:r>
          </a:p>
          <a:p>
            <a:pPr lvl="1" algn="just">
              <a:buBlip>
                <a:blip r:embed="rId2"/>
              </a:buBlip>
              <a:defRPr/>
            </a:pPr>
            <a:r>
              <a:rPr lang="fr-FR" b="1" dirty="0" smtClean="0">
                <a:solidFill>
                  <a:srgbClr val="7B003B"/>
                </a:solidFill>
                <a:latin typeface="Book Antiqua" pitchFamily="18" charset="0"/>
              </a:rPr>
              <a:t>élèves et étudiantes :  19,2%,  65 mille ;  </a:t>
            </a:r>
          </a:p>
          <a:p>
            <a:pPr lvl="1" algn="just">
              <a:buBlip>
                <a:blip r:embed="rId2"/>
              </a:buBlip>
              <a:defRPr/>
            </a:pPr>
            <a:r>
              <a:rPr lang="fr-FR" b="1" dirty="0" smtClean="0">
                <a:solidFill>
                  <a:srgbClr val="7B003B"/>
                </a:solidFill>
                <a:latin typeface="Book Antiqua" pitchFamily="18" charset="0"/>
              </a:rPr>
              <a:t>femmes s’habillant en tenue moderne courte:</a:t>
            </a:r>
            <a:r>
              <a:rPr lang="fr-FR" dirty="0" smtClean="0"/>
              <a:t> </a:t>
            </a:r>
            <a:r>
              <a:rPr lang="fr-FR" b="1" dirty="0" smtClean="0">
                <a:solidFill>
                  <a:srgbClr val="7B003B"/>
                </a:solidFill>
                <a:latin typeface="Book Antiqua" pitchFamily="18" charset="0"/>
              </a:rPr>
              <a:t>32%, 76 mille. </a:t>
            </a:r>
          </a:p>
          <a:p>
            <a:pPr algn="just">
              <a:buBlip>
                <a:blip r:embed="rId2"/>
              </a:buBlip>
              <a:defRPr/>
            </a:pPr>
            <a:r>
              <a:rPr lang="fr-FR" b="1" dirty="0" smtClean="0">
                <a:solidFill>
                  <a:srgbClr val="0070C0"/>
                </a:solidFill>
                <a:latin typeface="Book Antiqua" pitchFamily="18" charset="0"/>
              </a:rPr>
              <a:t>Auteurs de violences :</a:t>
            </a:r>
            <a:r>
              <a:rPr lang="fr-FR" sz="2000" b="1" dirty="0" smtClean="0">
                <a:solidFill>
                  <a:srgbClr val="0070C0"/>
                </a:solidFill>
                <a:latin typeface="Book Antiqua" pitchFamily="18" charset="0"/>
              </a:rPr>
              <a:t> </a:t>
            </a:r>
          </a:p>
          <a:p>
            <a:pPr lvl="1" algn="just">
              <a:buBlip>
                <a:blip r:embed="rId2"/>
              </a:buBlip>
              <a:defRPr/>
            </a:pPr>
            <a:r>
              <a:rPr lang="fr-FR" b="1" dirty="0" smtClean="0">
                <a:solidFill>
                  <a:srgbClr val="7B003B"/>
                </a:solidFill>
                <a:latin typeface="Book Antiqua" pitchFamily="18" charset="0"/>
              </a:rPr>
              <a:t>Dans 6 cas sur 10, des jeunes de moins de 35 ans.</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13</a:t>
            </a:fld>
            <a:endParaRPr lang="fr-FR"/>
          </a:p>
        </p:txBody>
      </p:sp>
      <p:sp>
        <p:nvSpPr>
          <p:cNvPr id="6" name="Titre 1"/>
          <p:cNvSpPr>
            <a:spLocks noGrp="1"/>
          </p:cNvSpPr>
          <p:nvPr>
            <p:ph type="title"/>
          </p:nvPr>
        </p:nvSpPr>
        <p:spPr>
          <a:xfrm>
            <a:off x="714348" y="642919"/>
            <a:ext cx="7929618" cy="571503"/>
          </a:xfrm>
        </p:spPr>
        <p:txBody>
          <a:bodyPr/>
          <a:lstStyle/>
          <a:p>
            <a:r>
              <a:rPr lang="fr-FR" sz="3000" dirty="0" smtClean="0">
                <a:latin typeface="Book Antiqua" pitchFamily="18" charset="0"/>
              </a:rPr>
              <a:t>Violence physique dans les lieux publics</a:t>
            </a:r>
            <a:br>
              <a:rPr lang="fr-FR" sz="3000" dirty="0" smtClean="0">
                <a:latin typeface="Book Antiqua" pitchFamily="18" charset="0"/>
              </a:rPr>
            </a:br>
            <a:r>
              <a:rPr lang="fr-FR" sz="2600" dirty="0" smtClean="0">
                <a:latin typeface="Book Antiqua" pitchFamily="18" charset="0"/>
              </a:rPr>
              <a:t>12 mois précédant l’enquête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357298"/>
            <a:ext cx="9144000"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6,4%, soit 430 mille femmes; </a:t>
            </a:r>
          </a:p>
          <a:p>
            <a:pPr lvl="1" algn="just">
              <a:buBlip>
                <a:blip r:embed="rId2"/>
              </a:buBlip>
              <a:defRPr/>
            </a:pPr>
            <a:r>
              <a:rPr lang="fr-FR" b="1" dirty="0" smtClean="0">
                <a:solidFill>
                  <a:srgbClr val="7B003B"/>
                </a:solidFill>
                <a:latin typeface="Book Antiqua" pitchFamily="18" charset="0"/>
              </a:rPr>
              <a:t>Milieu urbain : 6,3%  (249 mille femmes) ;</a:t>
            </a:r>
          </a:p>
          <a:p>
            <a:pPr lvl="1" algn="just">
              <a:buBlip>
                <a:blip r:embed="rId2"/>
              </a:buBlip>
              <a:defRPr/>
            </a:pPr>
            <a:r>
              <a:rPr lang="fr-FR" b="1" dirty="0" smtClean="0">
                <a:solidFill>
                  <a:srgbClr val="7B003B"/>
                </a:solidFill>
                <a:latin typeface="Book Antiqua" pitchFamily="18" charset="0"/>
              </a:rPr>
              <a:t>Milieu rural : 6,6%  (181 mille femmes).</a:t>
            </a:r>
          </a:p>
          <a:p>
            <a:pPr algn="just">
              <a:buBlip>
                <a:blip r:embed="rId2"/>
              </a:buBlip>
              <a:defRPr/>
            </a:pPr>
            <a:endParaRPr lang="fr-FR" b="1" dirty="0" smtClean="0">
              <a:solidFill>
                <a:srgbClr val="0070C0"/>
              </a:solidFill>
              <a:latin typeface="Book Antiqua" pitchFamily="18" charset="0"/>
              <a:ea typeface="+mj-ea"/>
              <a:cs typeface="+mj-cs"/>
            </a:endParaRP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sz="2000" b="1" dirty="0" smtClean="0">
                <a:solidFill>
                  <a:srgbClr val="7B003B"/>
                </a:solidFill>
                <a:latin typeface="Book Antiqua" pitchFamily="18" charset="0"/>
              </a:rPr>
              <a:t>femmes vivant dans la promiscuité : 12,6% pour une densité de 5 personnes et plus par pièce contre 3% pour une personne ou moins ; </a:t>
            </a:r>
          </a:p>
          <a:p>
            <a:pPr lvl="1" algn="just">
              <a:buBlip>
                <a:blip r:embed="rId2"/>
              </a:buBlip>
              <a:defRPr/>
            </a:pPr>
            <a:r>
              <a:rPr lang="fr-FR" sz="2000" b="1" dirty="0" smtClean="0">
                <a:solidFill>
                  <a:srgbClr val="7B003B"/>
                </a:solidFill>
                <a:latin typeface="Book Antiqua" pitchFamily="18" charset="0"/>
              </a:rPr>
              <a:t>jeunes mariées de 18 à 24 ans : 8,3% contre 3% parmi les 50-59 ans ;</a:t>
            </a:r>
          </a:p>
          <a:p>
            <a:pPr lvl="1" algn="just">
              <a:buBlip>
                <a:blip r:embed="rId2"/>
              </a:buBlip>
              <a:defRPr/>
            </a:pPr>
            <a:r>
              <a:rPr lang="fr-FR" sz="2000" b="1" dirty="0" smtClean="0">
                <a:solidFill>
                  <a:srgbClr val="7B003B"/>
                </a:solidFill>
                <a:latin typeface="Book Antiqua" pitchFamily="18" charset="0"/>
              </a:rPr>
              <a:t>femmes mariées sans leur consentement : 15,2% contre 5,8% parmi celles mariées avec leur consentement.</a:t>
            </a:r>
            <a:endParaRPr lang="fr-FR" b="1" dirty="0" smtClean="0">
              <a:solidFill>
                <a:srgbClr val="7B003B"/>
              </a:solidFill>
              <a:latin typeface="Book Antiqua" pitchFamily="18" charset="0"/>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14</a:t>
            </a:fld>
            <a:endParaRPr lang="fr-FR"/>
          </a:p>
        </p:txBody>
      </p:sp>
      <p:sp>
        <p:nvSpPr>
          <p:cNvPr id="6" name="Titre 1"/>
          <p:cNvSpPr>
            <a:spLocks noGrp="1"/>
          </p:cNvSpPr>
          <p:nvPr>
            <p:ph type="title"/>
          </p:nvPr>
        </p:nvSpPr>
        <p:spPr>
          <a:xfrm>
            <a:off x="714348" y="642919"/>
            <a:ext cx="7929618" cy="571503"/>
          </a:xfrm>
        </p:spPr>
        <p:txBody>
          <a:bodyPr/>
          <a:lstStyle/>
          <a:p>
            <a:r>
              <a:rPr lang="fr-FR" sz="3000" dirty="0" smtClean="0">
                <a:latin typeface="Book Antiqua" pitchFamily="18" charset="0"/>
              </a:rPr>
              <a:t>Violence physique dans le contexte conjugal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14465"/>
            <a:ext cx="9144000" cy="5143535"/>
          </a:xfrm>
        </p:spPr>
        <p:txBody>
          <a:bodyPr/>
          <a:lstStyle/>
          <a:p>
            <a:pPr algn="just">
              <a:buBlip>
                <a:blip r:embed="rId2"/>
              </a:buBlip>
              <a:defRPr/>
            </a:pPr>
            <a:r>
              <a:rPr lang="fr-FR" b="1" dirty="0" smtClean="0">
                <a:solidFill>
                  <a:srgbClr val="0070C0"/>
                </a:solidFill>
                <a:latin typeface="Book Antiqua" pitchFamily="18" charset="0"/>
              </a:rPr>
              <a:t>Maris violents :</a:t>
            </a:r>
            <a:r>
              <a:rPr lang="fr-FR" sz="2000" b="1" dirty="0" smtClean="0">
                <a:solidFill>
                  <a:srgbClr val="0070C0"/>
                </a:solidFill>
                <a:latin typeface="Book Antiqua" pitchFamily="18" charset="0"/>
              </a:rPr>
              <a:t> </a:t>
            </a:r>
          </a:p>
          <a:p>
            <a:pPr lvl="1" algn="just">
              <a:buBlip>
                <a:blip r:embed="rId2"/>
              </a:buBlip>
              <a:defRPr/>
            </a:pPr>
            <a:r>
              <a:rPr lang="fr-FR" sz="1800" b="1" dirty="0" smtClean="0">
                <a:solidFill>
                  <a:srgbClr val="7B003B"/>
                </a:solidFill>
                <a:latin typeface="Book Antiqua" pitchFamily="18" charset="0"/>
              </a:rPr>
              <a:t>sans niveau d’instruction : prévalence de 6,8% contre 3,9% parmi les femmes dont le mari a un niveau d’enseignement supérieur ;</a:t>
            </a:r>
          </a:p>
          <a:p>
            <a:pPr lvl="1" algn="just">
              <a:buBlip>
                <a:blip r:embed="rId2"/>
              </a:buBlip>
              <a:defRPr/>
            </a:pPr>
            <a:r>
              <a:rPr lang="fr-FR" sz="1800" b="1" dirty="0" smtClean="0">
                <a:solidFill>
                  <a:srgbClr val="7B003B"/>
                </a:solidFill>
                <a:latin typeface="Book Antiqua" pitchFamily="18" charset="0"/>
              </a:rPr>
              <a:t>chômeurs : 9,8% contre 5,8% pour les actifs occupés ;</a:t>
            </a:r>
          </a:p>
          <a:p>
            <a:pPr lvl="1" algn="just">
              <a:buBlip>
                <a:blip r:embed="rId2"/>
              </a:buBlip>
              <a:defRPr/>
            </a:pPr>
            <a:r>
              <a:rPr lang="fr-FR" sz="1800" b="1" dirty="0" smtClean="0">
                <a:solidFill>
                  <a:srgbClr val="7B003B"/>
                </a:solidFill>
                <a:latin typeface="Book Antiqua" pitchFamily="18" charset="0"/>
              </a:rPr>
              <a:t>travailleurs saisonniers : 13,1% contre 5,2% pour les travailleurs permanents.</a:t>
            </a:r>
          </a:p>
          <a:p>
            <a:pPr lvl="1" algn="just">
              <a:buBlip>
                <a:blip r:embed="rId2"/>
              </a:buBlip>
              <a:defRPr/>
            </a:pPr>
            <a:endParaRPr lang="fr-FR" sz="1800"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rPr>
              <a:t>Conséquences de la violence physique conjugale:</a:t>
            </a:r>
            <a:r>
              <a:rPr lang="fr-FR" sz="2000" b="1" dirty="0" smtClean="0">
                <a:solidFill>
                  <a:srgbClr val="0070C0"/>
                </a:solidFill>
                <a:latin typeface="Book Antiqua" pitchFamily="18" charset="0"/>
              </a:rPr>
              <a:t> </a:t>
            </a:r>
          </a:p>
          <a:p>
            <a:pPr lvl="1" algn="just">
              <a:buBlip>
                <a:blip r:embed="rId2"/>
              </a:buBlip>
              <a:defRPr/>
            </a:pPr>
            <a:r>
              <a:rPr lang="fr-FR" b="1" dirty="0" smtClean="0">
                <a:solidFill>
                  <a:srgbClr val="7B003B"/>
                </a:solidFill>
                <a:latin typeface="Book Antiqua" pitchFamily="18" charset="0"/>
              </a:rPr>
              <a:t>40% des femmes ont </a:t>
            </a:r>
            <a:r>
              <a:rPr lang="fr-FR" b="1" smtClean="0">
                <a:solidFill>
                  <a:srgbClr val="7B003B"/>
                </a:solidFill>
                <a:latin typeface="Book Antiqua" pitchFamily="18" charset="0"/>
              </a:rPr>
              <a:t>pensé à demander </a:t>
            </a:r>
            <a:r>
              <a:rPr lang="fr-FR" b="1" dirty="0" smtClean="0">
                <a:solidFill>
                  <a:srgbClr val="7B003B"/>
                </a:solidFill>
                <a:latin typeface="Book Antiqua" pitchFamily="18" charset="0"/>
              </a:rPr>
              <a:t>le divorce ;</a:t>
            </a:r>
          </a:p>
          <a:p>
            <a:pPr lvl="1" algn="just">
              <a:buBlip>
                <a:blip r:embed="rId2"/>
              </a:buBlip>
              <a:defRPr/>
            </a:pPr>
            <a:r>
              <a:rPr lang="fr-FR" b="1" dirty="0" smtClean="0">
                <a:solidFill>
                  <a:srgbClr val="7B003B"/>
                </a:solidFill>
                <a:latin typeface="Book Antiqua" pitchFamily="18" charset="0"/>
              </a:rPr>
              <a:t>38% ont quitté le domicile conjugal :</a:t>
            </a:r>
          </a:p>
          <a:p>
            <a:pPr lvl="2" algn="just">
              <a:buBlip>
                <a:blip r:embed="rId2"/>
              </a:buBlip>
              <a:defRPr/>
            </a:pPr>
            <a:r>
              <a:rPr lang="fr-FR" sz="2000" b="1" dirty="0" smtClean="0">
                <a:solidFill>
                  <a:srgbClr val="7B003B"/>
                </a:solidFill>
                <a:latin typeface="Book Antiqua" pitchFamily="18" charset="0"/>
              </a:rPr>
              <a:t>un acte conduisant dans 30% des cas à des souffrances pour les enfants (peur, angoisse, pleurs, etc.)</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15</a:t>
            </a:fld>
            <a:endParaRPr lang="fr-FR"/>
          </a:p>
        </p:txBody>
      </p:sp>
      <p:sp>
        <p:nvSpPr>
          <p:cNvPr id="6" name="Titre 1"/>
          <p:cNvSpPr>
            <a:spLocks noGrp="1"/>
          </p:cNvSpPr>
          <p:nvPr>
            <p:ph type="title"/>
          </p:nvPr>
        </p:nvSpPr>
        <p:spPr>
          <a:xfrm>
            <a:off x="714348" y="928670"/>
            <a:ext cx="7929618" cy="571503"/>
          </a:xfrm>
        </p:spPr>
        <p:txBody>
          <a:bodyPr/>
          <a:lstStyle/>
          <a:p>
            <a:r>
              <a:rPr lang="fr-FR" sz="3000" dirty="0" smtClean="0">
                <a:latin typeface="Book Antiqua" pitchFamily="18" charset="0"/>
              </a:rPr>
              <a:t>Violence physique dans le contexte conjugal</a:t>
            </a:r>
            <a:br>
              <a:rPr lang="fr-FR" sz="3000" dirty="0" smtClean="0">
                <a:latin typeface="Book Antiqua" pitchFamily="18" charset="0"/>
              </a:rPr>
            </a:br>
            <a:r>
              <a:rPr lang="fr-FR" sz="3000" dirty="0" smtClean="0">
                <a:latin typeface="Book Antiqua" pitchFamily="18" charset="0"/>
              </a:rPr>
              <a:t>(suite)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214422"/>
            <a:ext cx="8715375"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2,1% (soit  202 mille femmes). </a:t>
            </a:r>
          </a:p>
          <a:p>
            <a:pPr lvl="1" algn="just">
              <a:buBlip>
                <a:blip r:embed="rId2"/>
              </a:buBlip>
              <a:defRPr/>
            </a:pPr>
            <a:r>
              <a:rPr lang="fr-FR" b="1" dirty="0" smtClean="0">
                <a:solidFill>
                  <a:srgbClr val="7B003B"/>
                </a:solidFill>
                <a:latin typeface="Book Antiqua" pitchFamily="18" charset="0"/>
              </a:rPr>
              <a:t>Milieu urbain : 2,3% (133 mille femmes).</a:t>
            </a:r>
          </a:p>
          <a:p>
            <a:pPr lvl="1" algn="just">
              <a:buBlip>
                <a:blip r:embed="rId2"/>
              </a:buBlip>
              <a:defRPr/>
            </a:pPr>
            <a:r>
              <a:rPr lang="fr-FR" b="1" dirty="0" smtClean="0">
                <a:solidFill>
                  <a:srgbClr val="7B003B"/>
                </a:solidFill>
                <a:latin typeface="Book Antiqua" pitchFamily="18" charset="0"/>
              </a:rPr>
              <a:t>Milieu rural : 1,8% (68 mille femmes).</a:t>
            </a: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b="1" dirty="0" smtClean="0">
                <a:solidFill>
                  <a:srgbClr val="7B003B"/>
                </a:solidFill>
                <a:latin typeface="Book Antiqua" pitchFamily="18" charset="0"/>
              </a:rPr>
              <a:t>femmes vivant </a:t>
            </a:r>
            <a:r>
              <a:rPr lang="fr-FR" sz="2000" b="1" dirty="0" smtClean="0">
                <a:solidFill>
                  <a:srgbClr val="7B003B"/>
                </a:solidFill>
                <a:latin typeface="Book Antiqua" pitchFamily="18" charset="0"/>
              </a:rPr>
              <a:t>dans la promiscuité : 3,6% parmi les ménages vivant 4 à 5 personnes par pièce contre 0,8% pour une densité d’une personne ou moins par pièce ;</a:t>
            </a:r>
          </a:p>
          <a:p>
            <a:pPr lvl="1" algn="just">
              <a:buBlip>
                <a:blip r:embed="rId2"/>
              </a:buBlip>
              <a:defRPr/>
            </a:pPr>
            <a:r>
              <a:rPr lang="fr-FR" sz="2000" b="1" dirty="0" smtClean="0">
                <a:solidFill>
                  <a:srgbClr val="7B003B"/>
                </a:solidFill>
                <a:latin typeface="Book Antiqua" pitchFamily="18" charset="0"/>
              </a:rPr>
              <a:t>jeunes </a:t>
            </a:r>
            <a:r>
              <a:rPr lang="fr-FR" b="1" dirty="0" smtClean="0">
                <a:solidFill>
                  <a:srgbClr val="7B003B"/>
                </a:solidFill>
                <a:latin typeface="Book Antiqua" pitchFamily="18" charset="0"/>
              </a:rPr>
              <a:t> de 18 à 24 ans : </a:t>
            </a:r>
            <a:r>
              <a:rPr lang="fr-FR" sz="2000" b="1" dirty="0" smtClean="0">
                <a:solidFill>
                  <a:srgbClr val="7B003B"/>
                </a:solidFill>
                <a:latin typeface="Book Antiqua" pitchFamily="18" charset="0"/>
              </a:rPr>
              <a:t>6,6% contre 0,4% pour les 50 à 59 ans ;</a:t>
            </a:r>
          </a:p>
          <a:p>
            <a:pPr lvl="1" algn="just">
              <a:buBlip>
                <a:blip r:embed="rId2"/>
              </a:buBlip>
              <a:defRPr/>
            </a:pPr>
            <a:r>
              <a:rPr lang="fr-FR" sz="2000" b="1" dirty="0" smtClean="0">
                <a:solidFill>
                  <a:srgbClr val="7B003B"/>
                </a:solidFill>
                <a:latin typeface="Book Antiqua" pitchFamily="18" charset="0"/>
              </a:rPr>
              <a:t>femmes au chômage : 5,1% contre 2,8% parmi les actives occupées.</a:t>
            </a:r>
          </a:p>
          <a:p>
            <a:pPr algn="just">
              <a:buBlip>
                <a:blip r:embed="rId2"/>
              </a:buBlip>
              <a:defRPr/>
            </a:pPr>
            <a:r>
              <a:rPr lang="fr-FR" b="1" dirty="0" smtClean="0">
                <a:solidFill>
                  <a:srgbClr val="0070C0"/>
                </a:solidFill>
                <a:latin typeface="Book Antiqua" pitchFamily="18" charset="0"/>
              </a:rPr>
              <a:t>Auteurs de violences : </a:t>
            </a:r>
          </a:p>
          <a:p>
            <a:pPr lvl="1" algn="just">
              <a:buBlip>
                <a:blip r:embed="rId2"/>
              </a:buBlip>
              <a:defRPr/>
            </a:pPr>
            <a:r>
              <a:rPr lang="fr-FR" b="1" dirty="0" smtClean="0">
                <a:solidFill>
                  <a:srgbClr val="7B003B"/>
                </a:solidFill>
                <a:latin typeface="Book Antiqua" pitchFamily="18" charset="0"/>
              </a:rPr>
              <a:t>fratrie  : 42,3% des cas ;</a:t>
            </a:r>
          </a:p>
          <a:p>
            <a:pPr lvl="1" algn="just">
              <a:buBlip>
                <a:blip r:embed="rId2"/>
              </a:buBlip>
              <a:defRPr/>
            </a:pPr>
            <a:r>
              <a:rPr lang="fr-FR" b="1" dirty="0" smtClean="0">
                <a:solidFill>
                  <a:srgbClr val="7B003B"/>
                </a:solidFill>
                <a:latin typeface="Book Antiqua" pitchFamily="18" charset="0"/>
              </a:rPr>
              <a:t>mère : un cas sur quatre ;</a:t>
            </a:r>
          </a:p>
          <a:p>
            <a:pPr lvl="1" algn="just">
              <a:buBlip>
                <a:blip r:embed="rId2"/>
              </a:buBlip>
              <a:defRPr/>
            </a:pPr>
            <a:r>
              <a:rPr lang="fr-FR" b="1" dirty="0" smtClean="0">
                <a:solidFill>
                  <a:srgbClr val="7B003B"/>
                </a:solidFill>
                <a:latin typeface="Book Antiqua" pitchFamily="18" charset="0"/>
              </a:rPr>
              <a:t>père : 17,3% des cas. </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16</a:t>
            </a:fld>
            <a:endParaRPr lang="fr-FR"/>
          </a:p>
        </p:txBody>
      </p:sp>
      <p:sp>
        <p:nvSpPr>
          <p:cNvPr id="6" name="Titre 1"/>
          <p:cNvSpPr>
            <a:spLocks noGrp="1"/>
          </p:cNvSpPr>
          <p:nvPr>
            <p:ph type="title"/>
          </p:nvPr>
        </p:nvSpPr>
        <p:spPr>
          <a:xfrm>
            <a:off x="714348" y="642919"/>
            <a:ext cx="7929618" cy="571503"/>
          </a:xfrm>
        </p:spPr>
        <p:txBody>
          <a:bodyPr/>
          <a:lstStyle/>
          <a:p>
            <a:r>
              <a:rPr lang="fr-FR" sz="3000" dirty="0" smtClean="0">
                <a:latin typeface="Book Antiqua" pitchFamily="18" charset="0"/>
              </a:rPr>
              <a:t>Violence physique dans le cadre familial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571612"/>
            <a:ext cx="8715375"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1,8% (soit 32 mille femmes actives occupées). </a:t>
            </a:r>
          </a:p>
          <a:p>
            <a:pPr lvl="1" algn="just">
              <a:buBlip>
                <a:blip r:embed="rId2"/>
              </a:buBlip>
              <a:defRPr/>
            </a:pPr>
            <a:r>
              <a:rPr lang="fr-FR" b="1" dirty="0" smtClean="0">
                <a:solidFill>
                  <a:srgbClr val="7B003B"/>
                </a:solidFill>
                <a:latin typeface="Book Antiqua" pitchFamily="18" charset="0"/>
              </a:rPr>
              <a:t>Milieu urbain : 2% (21 mille femmes actives occupées).</a:t>
            </a:r>
          </a:p>
          <a:p>
            <a:pPr lvl="1" algn="just">
              <a:buBlip>
                <a:blip r:embed="rId2"/>
              </a:buBlip>
              <a:defRPr/>
            </a:pPr>
            <a:r>
              <a:rPr lang="fr-FR" b="1" dirty="0" smtClean="0">
                <a:solidFill>
                  <a:srgbClr val="7B003B"/>
                </a:solidFill>
                <a:latin typeface="Book Antiqua" pitchFamily="18" charset="0"/>
              </a:rPr>
              <a:t>Milieu rural : 1,5% (11 mille femmes actives occupées).</a:t>
            </a: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b="1" dirty="0" smtClean="0">
                <a:solidFill>
                  <a:srgbClr val="7B003B"/>
                </a:solidFill>
                <a:latin typeface="Book Antiqua" pitchFamily="18" charset="0"/>
              </a:rPr>
              <a:t>jeunes de 18 à 24 ans : 5,8% contre 0,8% pour les 50 à 59 ans. </a:t>
            </a:r>
          </a:p>
          <a:p>
            <a:pPr algn="just">
              <a:buBlip>
                <a:blip r:embed="rId2"/>
              </a:buBlip>
              <a:defRPr/>
            </a:pPr>
            <a:r>
              <a:rPr lang="fr-FR" b="1" dirty="0" smtClean="0">
                <a:solidFill>
                  <a:srgbClr val="0070C0"/>
                </a:solidFill>
                <a:latin typeface="Book Antiqua" pitchFamily="18" charset="0"/>
              </a:rPr>
              <a:t>Auteurs de violences : </a:t>
            </a:r>
          </a:p>
          <a:p>
            <a:pPr lvl="1" algn="just">
              <a:buBlip>
                <a:blip r:embed="rId2"/>
              </a:buBlip>
              <a:defRPr/>
            </a:pPr>
            <a:r>
              <a:rPr lang="fr-FR" b="1" dirty="0" smtClean="0">
                <a:solidFill>
                  <a:srgbClr val="7B003B"/>
                </a:solidFill>
                <a:latin typeface="Book Antiqua" pitchFamily="18" charset="0"/>
              </a:rPr>
              <a:t>clients de l’établissement : quatre cas sur dix ;</a:t>
            </a:r>
          </a:p>
          <a:p>
            <a:pPr lvl="1" algn="just">
              <a:buBlip>
                <a:blip r:embed="rId2"/>
              </a:buBlip>
              <a:defRPr/>
            </a:pPr>
            <a:r>
              <a:rPr lang="fr-FR" b="1" dirty="0" smtClean="0">
                <a:solidFill>
                  <a:srgbClr val="7B003B"/>
                </a:solidFill>
                <a:latin typeface="Book Antiqua" pitchFamily="18" charset="0"/>
              </a:rPr>
              <a:t>employeur ou responsable hiérarchique : un cas sur 4; </a:t>
            </a:r>
          </a:p>
          <a:p>
            <a:pPr lvl="1" algn="just">
              <a:buBlip>
                <a:blip r:embed="rId2"/>
              </a:buBlip>
              <a:defRPr/>
            </a:pPr>
            <a:r>
              <a:rPr lang="fr-FR" b="1" dirty="0" smtClean="0">
                <a:solidFill>
                  <a:srgbClr val="7B003B"/>
                </a:solidFill>
                <a:latin typeface="Book Antiqua" pitchFamily="18" charset="0"/>
              </a:rPr>
              <a:t>collègues de travail : un cas sur 5.</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17</a:t>
            </a:fld>
            <a:endParaRPr lang="fr-FR"/>
          </a:p>
        </p:txBody>
      </p:sp>
      <p:sp>
        <p:nvSpPr>
          <p:cNvPr id="6" name="Titre 1"/>
          <p:cNvSpPr>
            <a:spLocks noGrp="1"/>
          </p:cNvSpPr>
          <p:nvPr>
            <p:ph type="title"/>
          </p:nvPr>
        </p:nvSpPr>
        <p:spPr>
          <a:xfrm>
            <a:off x="714348" y="785794"/>
            <a:ext cx="7929618" cy="571503"/>
          </a:xfrm>
        </p:spPr>
        <p:txBody>
          <a:bodyPr/>
          <a:lstStyle/>
          <a:p>
            <a:r>
              <a:rPr lang="fr-FR" sz="3000" dirty="0" smtClean="0">
                <a:latin typeface="Book Antiqua" pitchFamily="18" charset="0"/>
              </a:rPr>
              <a:t>Violence physique dans le milieu professionnel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000240"/>
            <a:ext cx="8715375"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5,7% (soit  19 mille élèves et étudiantes); </a:t>
            </a:r>
          </a:p>
          <a:p>
            <a:pPr algn="just">
              <a:buBlip>
                <a:blip r:embed="rId2"/>
              </a:buBlip>
              <a:defRPr/>
            </a:pPr>
            <a:r>
              <a:rPr lang="fr-FR" b="1" dirty="0" smtClean="0">
                <a:solidFill>
                  <a:srgbClr val="0070C0"/>
                </a:solidFill>
                <a:latin typeface="Book Antiqua" pitchFamily="18" charset="0"/>
              </a:rPr>
              <a:t>Auteurs de violences : </a:t>
            </a:r>
          </a:p>
          <a:p>
            <a:pPr lvl="1" algn="just">
              <a:buBlip>
                <a:blip r:embed="rId2"/>
              </a:buBlip>
              <a:defRPr/>
            </a:pPr>
            <a:r>
              <a:rPr lang="fr-FR" b="1" dirty="0" smtClean="0">
                <a:solidFill>
                  <a:srgbClr val="7B003B"/>
                </a:solidFill>
                <a:latin typeface="Book Antiqua" pitchFamily="18" charset="0"/>
              </a:rPr>
              <a:t>Camarades masculins : 2 cas sur trois ;</a:t>
            </a:r>
          </a:p>
          <a:p>
            <a:pPr lvl="1" algn="just">
              <a:buBlip>
                <a:blip r:embed="rId2"/>
              </a:buBlip>
              <a:defRPr/>
            </a:pPr>
            <a:r>
              <a:rPr lang="fr-FR" b="1" dirty="0" smtClean="0">
                <a:solidFill>
                  <a:srgbClr val="7B003B"/>
                </a:solidFill>
                <a:latin typeface="Book Antiqua" pitchFamily="18" charset="0"/>
              </a:rPr>
              <a:t>personnel administratif de l’établissement : 15% des cas;</a:t>
            </a:r>
          </a:p>
          <a:p>
            <a:pPr lvl="1" algn="just">
              <a:buBlip>
                <a:blip r:embed="rId2"/>
              </a:buBlip>
              <a:defRPr/>
            </a:pPr>
            <a:r>
              <a:rPr lang="fr-FR" b="1" dirty="0" smtClean="0">
                <a:solidFill>
                  <a:srgbClr val="7B003B"/>
                </a:solidFill>
                <a:latin typeface="Book Antiqua" pitchFamily="18" charset="0"/>
              </a:rPr>
              <a:t>personnel enseignant : un cas sur 5.</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18</a:t>
            </a:fld>
            <a:endParaRPr lang="fr-FR"/>
          </a:p>
        </p:txBody>
      </p:sp>
      <p:sp>
        <p:nvSpPr>
          <p:cNvPr id="6" name="Titre 1"/>
          <p:cNvSpPr>
            <a:spLocks noGrp="1"/>
          </p:cNvSpPr>
          <p:nvPr>
            <p:ph type="title"/>
          </p:nvPr>
        </p:nvSpPr>
        <p:spPr>
          <a:xfrm>
            <a:off x="642910" y="928670"/>
            <a:ext cx="8215370" cy="571503"/>
          </a:xfrm>
        </p:spPr>
        <p:txBody>
          <a:bodyPr/>
          <a:lstStyle/>
          <a:p>
            <a:r>
              <a:rPr lang="fr-FR" sz="3000" dirty="0" smtClean="0">
                <a:latin typeface="Book Antiqua" pitchFamily="18" charset="0"/>
              </a:rPr>
              <a:t>Violence physique dans les établissements de formation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a:xfrm>
            <a:off x="857250" y="2714625"/>
            <a:ext cx="6985000" cy="1285875"/>
          </a:xfrm>
        </p:spPr>
        <p:txBody>
          <a:bodyPr/>
          <a:lstStyle/>
          <a:p>
            <a:r>
              <a:rPr lang="fr-FR" sz="5000" dirty="0" smtClean="0">
                <a:latin typeface="Book Antiqua" pitchFamily="18" charset="0"/>
              </a:rPr>
              <a:t>Violence sexuelle</a:t>
            </a:r>
          </a:p>
        </p:txBody>
      </p:sp>
      <p:sp>
        <p:nvSpPr>
          <p:cNvPr id="3" name="Espace réservé du numéro de diapositive 2"/>
          <p:cNvSpPr>
            <a:spLocks noGrp="1"/>
          </p:cNvSpPr>
          <p:nvPr>
            <p:ph type="sldNum" sz="quarter" idx="11"/>
          </p:nvPr>
        </p:nvSpPr>
        <p:spPr/>
        <p:txBody>
          <a:bodyPr/>
          <a:lstStyle/>
          <a:p>
            <a:pPr>
              <a:defRPr/>
            </a:pPr>
            <a:fld id="{E96C23D8-777C-48A7-AD7D-E03509CCA0F1}" type="slidenum">
              <a:rPr lang="fr-FR" smtClean="0"/>
              <a:pPr>
                <a:defRPr/>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026"/>
          <p:cNvSpPr>
            <a:spLocks noGrp="1" noChangeArrowheads="1"/>
          </p:cNvSpPr>
          <p:nvPr>
            <p:ph type="title"/>
          </p:nvPr>
        </p:nvSpPr>
        <p:spPr>
          <a:xfrm>
            <a:off x="285750" y="1000125"/>
            <a:ext cx="8461375" cy="696913"/>
          </a:xfrm>
        </p:spPr>
        <p:txBody>
          <a:bodyPr/>
          <a:lstStyle/>
          <a:p>
            <a:pPr eaLnBrk="1" hangingPunct="1"/>
            <a:r>
              <a:rPr lang="fr-FR" sz="3400" dirty="0" smtClean="0">
                <a:latin typeface="Book Antiqua" pitchFamily="18" charset="0"/>
              </a:rPr>
              <a:t>Sommaire</a:t>
            </a:r>
          </a:p>
        </p:txBody>
      </p:sp>
      <p:sp>
        <p:nvSpPr>
          <p:cNvPr id="16386" name="Rectangle 1027"/>
          <p:cNvSpPr>
            <a:spLocks noGrp="1" noChangeArrowheads="1"/>
          </p:cNvSpPr>
          <p:nvPr>
            <p:ph type="body" idx="1"/>
          </p:nvPr>
        </p:nvSpPr>
        <p:spPr>
          <a:xfrm>
            <a:off x="357188" y="1928813"/>
            <a:ext cx="8572500" cy="4286250"/>
          </a:xfrm>
        </p:spPr>
        <p:txBody>
          <a:bodyPr/>
          <a:lstStyle/>
          <a:p>
            <a:endParaRPr lang="fr-FR" b="1" dirty="0" smtClean="0">
              <a:solidFill>
                <a:srgbClr val="800000"/>
              </a:solidFill>
              <a:latin typeface="Book Antiqua" pitchFamily="18" charset="0"/>
            </a:endParaRPr>
          </a:p>
          <a:p>
            <a:r>
              <a:rPr lang="fr-FR" sz="3200" b="1" dirty="0" smtClean="0">
                <a:solidFill>
                  <a:srgbClr val="800000"/>
                </a:solidFill>
                <a:latin typeface="Book Antiqua" pitchFamily="18" charset="0"/>
              </a:rPr>
              <a:t>Contexte et justification</a:t>
            </a:r>
          </a:p>
          <a:p>
            <a:r>
              <a:rPr lang="fr-FR" sz="3200" b="1" dirty="0" smtClean="0">
                <a:solidFill>
                  <a:srgbClr val="800000"/>
                </a:solidFill>
                <a:latin typeface="Book Antiqua" pitchFamily="18" charset="0"/>
              </a:rPr>
              <a:t>Objectifs et approche méthodologique</a:t>
            </a:r>
          </a:p>
          <a:p>
            <a:r>
              <a:rPr lang="fr-FR" sz="3200" b="1" dirty="0" smtClean="0">
                <a:solidFill>
                  <a:srgbClr val="800000"/>
                </a:solidFill>
                <a:latin typeface="Book Antiqua" pitchFamily="18" charset="0"/>
              </a:rPr>
              <a:t>Prévalence globale de la violence</a:t>
            </a:r>
          </a:p>
          <a:p>
            <a:r>
              <a:rPr lang="fr-FR" sz="3200" b="1" dirty="0" smtClean="0">
                <a:solidFill>
                  <a:srgbClr val="800000"/>
                </a:solidFill>
                <a:latin typeface="Book Antiqua" pitchFamily="18" charset="0"/>
              </a:rPr>
              <a:t>Prévalence par forme et par cadre de vie</a:t>
            </a:r>
          </a:p>
          <a:p>
            <a:r>
              <a:rPr lang="fr-FR" sz="3200" b="1" dirty="0" smtClean="0">
                <a:solidFill>
                  <a:srgbClr val="800000"/>
                </a:solidFill>
                <a:latin typeface="Book Antiqua" pitchFamily="18" charset="0"/>
              </a:rPr>
              <a:t>Plaintes contre les violences</a:t>
            </a:r>
          </a:p>
          <a:p>
            <a:endParaRPr lang="fr-FR" b="1" dirty="0" smtClean="0">
              <a:solidFill>
                <a:srgbClr val="800000"/>
              </a:solidFill>
              <a:latin typeface="Book Antiqua" pitchFamily="18" charset="0"/>
            </a:endParaRPr>
          </a:p>
          <a:p>
            <a:pPr lvl="1"/>
            <a:endParaRPr lang="fr-FR" b="1" dirty="0" smtClean="0">
              <a:solidFill>
                <a:srgbClr val="800000"/>
              </a:solidFill>
              <a:latin typeface="Book Antiqua" pitchFamily="18" charset="0"/>
            </a:endParaRPr>
          </a:p>
        </p:txBody>
      </p:sp>
      <p:sp>
        <p:nvSpPr>
          <p:cNvPr id="4" name="Espace réservé du numéro de diapositive 3"/>
          <p:cNvSpPr>
            <a:spLocks noGrp="1"/>
          </p:cNvSpPr>
          <p:nvPr>
            <p:ph type="sldNum" sz="quarter" idx="11"/>
          </p:nvPr>
        </p:nvSpPr>
        <p:spPr/>
        <p:txBody>
          <a:bodyPr/>
          <a:lstStyle/>
          <a:p>
            <a:pPr>
              <a:defRPr/>
            </a:pPr>
            <a:fld id="{A1D5122A-6AA0-47C5-9CDB-082EAD0F5A9C}" type="slidenum">
              <a:rPr lang="fr-FR" smtClean="0"/>
              <a:pPr>
                <a:defRP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1071538" y="571480"/>
            <a:ext cx="6929486" cy="571500"/>
          </a:xfrm>
        </p:spPr>
        <p:txBody>
          <a:bodyPr/>
          <a:lstStyle/>
          <a:p>
            <a:r>
              <a:rPr lang="fr-FR" sz="3600" dirty="0" smtClean="0">
                <a:latin typeface="Book Antiqua" pitchFamily="18" charset="0"/>
              </a:rPr>
              <a:t>Violence sexuelle</a:t>
            </a:r>
          </a:p>
        </p:txBody>
      </p:sp>
      <p:sp>
        <p:nvSpPr>
          <p:cNvPr id="3" name="Espace réservé du contenu 2"/>
          <p:cNvSpPr>
            <a:spLocks noGrp="1"/>
          </p:cNvSpPr>
          <p:nvPr>
            <p:ph idx="1"/>
          </p:nvPr>
        </p:nvSpPr>
        <p:spPr>
          <a:xfrm>
            <a:off x="142844" y="1071546"/>
            <a:ext cx="8786812" cy="4929222"/>
          </a:xfrm>
        </p:spPr>
        <p:txBody>
          <a:bodyPr/>
          <a:lstStyle/>
          <a:p>
            <a:pPr>
              <a:buFont typeface="Wingdings" pitchFamily="2" charset="2"/>
              <a:buChar char="Ø"/>
              <a:defRPr/>
            </a:pPr>
            <a:r>
              <a:rPr lang="fr-FR" sz="3200" b="1" dirty="0" smtClean="0">
                <a:solidFill>
                  <a:srgbClr val="7B003B"/>
                </a:solidFill>
                <a:latin typeface="Book Antiqua" pitchFamily="18" charset="0"/>
              </a:rPr>
              <a:t> Définition</a:t>
            </a:r>
          </a:p>
          <a:p>
            <a:pPr marL="0" indent="0" algn="just">
              <a:buFontTx/>
              <a:buNone/>
              <a:defRPr/>
            </a:pPr>
            <a:r>
              <a:rPr lang="fr-FR" sz="2000" dirty="0" smtClean="0">
                <a:solidFill>
                  <a:srgbClr val="7B003B"/>
                </a:solidFill>
                <a:latin typeface="Arial Rounded MT Bold" pitchFamily="34" charset="0"/>
              </a:rPr>
              <a:t>Englobe les rapports sexuels forcés (violence grave), le harcèlement sexuel avec attouchements, l’exposition à des actes indécents et  les pratiques sexuelles subies sans le consentement de la femme.</a:t>
            </a:r>
            <a:endParaRPr lang="fr-FR" sz="2000" b="1" dirty="0" smtClean="0">
              <a:solidFill>
                <a:srgbClr val="7B003B"/>
              </a:solidFill>
              <a:latin typeface="Book Antiqua" pitchFamily="18" charset="0"/>
            </a:endParaRPr>
          </a:p>
          <a:p>
            <a:pPr>
              <a:buFont typeface="Wingdings" pitchFamily="2" charset="2"/>
              <a:buChar char="Ø"/>
              <a:defRPr/>
            </a:pPr>
            <a:r>
              <a:rPr lang="fr-FR" b="1" dirty="0" smtClean="0">
                <a:solidFill>
                  <a:srgbClr val="7B003B"/>
                </a:solidFill>
                <a:latin typeface="Book Antiqua" pitchFamily="18" charset="0"/>
              </a:rPr>
              <a:t> Prévalence à un moment ou à un autre de la vie</a:t>
            </a:r>
          </a:p>
          <a:p>
            <a:pPr lvl="1" algn="just">
              <a:defRPr/>
            </a:pPr>
            <a:r>
              <a:rPr lang="fr-FR" sz="1800" b="1" dirty="0" smtClean="0">
                <a:solidFill>
                  <a:srgbClr val="7B003B"/>
                </a:solidFill>
                <a:latin typeface="Book Antiqua" pitchFamily="18" charset="0"/>
              </a:rPr>
              <a:t>National : 23%, soit 2,1 millions de femmes.</a:t>
            </a:r>
          </a:p>
          <a:p>
            <a:pPr lvl="1" algn="just">
              <a:defRPr/>
            </a:pPr>
            <a:r>
              <a:rPr lang="fr-FR" sz="1800" b="1" dirty="0" smtClean="0">
                <a:solidFill>
                  <a:srgbClr val="7B003B"/>
                </a:solidFill>
                <a:latin typeface="Book Antiqua" pitchFamily="18" charset="0"/>
              </a:rPr>
              <a:t>Milieu urbain:  25,4%, soit  1,4 millions de femmes.</a:t>
            </a:r>
          </a:p>
          <a:p>
            <a:pPr lvl="1" algn="just">
              <a:defRPr/>
            </a:pPr>
            <a:r>
              <a:rPr lang="fr-FR" sz="1800" b="1" dirty="0" smtClean="0">
                <a:solidFill>
                  <a:srgbClr val="7B003B"/>
                </a:solidFill>
                <a:latin typeface="Book Antiqua" pitchFamily="18" charset="0"/>
              </a:rPr>
              <a:t>Milieu rural :18,5%, soit  712 mille.</a:t>
            </a:r>
          </a:p>
          <a:p>
            <a:pPr>
              <a:buFont typeface="Wingdings" pitchFamily="2" charset="2"/>
              <a:buChar char="Ø"/>
              <a:defRPr/>
            </a:pPr>
            <a:r>
              <a:rPr lang="fr-FR" b="1" dirty="0" smtClean="0">
                <a:solidFill>
                  <a:srgbClr val="7B003B"/>
                </a:solidFill>
                <a:latin typeface="Book Antiqua" pitchFamily="18" charset="0"/>
              </a:rPr>
              <a:t> Prévalence  au cours des 12 mois précédant l’enquête</a:t>
            </a:r>
          </a:p>
          <a:p>
            <a:pPr lvl="1">
              <a:defRPr/>
            </a:pPr>
            <a:r>
              <a:rPr lang="fr-FR" sz="1800" b="1" dirty="0" smtClean="0">
                <a:solidFill>
                  <a:srgbClr val="7B003B"/>
                </a:solidFill>
                <a:latin typeface="Book Antiqua" pitchFamily="18" charset="0"/>
              </a:rPr>
              <a:t>National : 8,7%, soit  827 mille femmes </a:t>
            </a:r>
          </a:p>
          <a:p>
            <a:pPr lvl="1">
              <a:defRPr/>
            </a:pPr>
            <a:r>
              <a:rPr lang="fr-FR" sz="1800" b="1" dirty="0" smtClean="0">
                <a:solidFill>
                  <a:srgbClr val="7B003B"/>
                </a:solidFill>
                <a:latin typeface="Book Antiqua" pitchFamily="18" charset="0"/>
              </a:rPr>
              <a:t>Milieu urbain:  9,8%,  554 mille femmes ; </a:t>
            </a:r>
          </a:p>
          <a:p>
            <a:pPr lvl="1">
              <a:defRPr/>
            </a:pPr>
            <a:r>
              <a:rPr lang="fr-FR" sz="1800" b="1" dirty="0" smtClean="0">
                <a:solidFill>
                  <a:srgbClr val="7B003B"/>
                </a:solidFill>
                <a:latin typeface="Book Antiqua" pitchFamily="18" charset="0"/>
              </a:rPr>
              <a:t>Milieu rural :   7%,  273 mille.</a:t>
            </a:r>
          </a:p>
          <a:p>
            <a:pPr indent="0" algn="just">
              <a:buFontTx/>
              <a:buNone/>
              <a:defRPr/>
            </a:pPr>
            <a:endParaRPr lang="fr-FR"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9144000" cy="5143535"/>
          </a:xfrm>
        </p:spPr>
        <p:txBody>
          <a:bodyPr/>
          <a:lstStyle/>
          <a:p>
            <a:pPr>
              <a:buNone/>
              <a:defRPr/>
            </a:pPr>
            <a:endParaRPr lang="fr-FR" sz="2800" b="1" dirty="0" smtClean="0">
              <a:solidFill>
                <a:srgbClr val="7B003B"/>
              </a:solidFill>
              <a:latin typeface="Book Antiqua" pitchFamily="18" charset="0"/>
            </a:endParaRPr>
          </a:p>
          <a:p>
            <a:pPr>
              <a:buNone/>
              <a:defRPr/>
            </a:pPr>
            <a:r>
              <a:rPr lang="fr-FR" sz="2800" b="1" dirty="0" smtClean="0">
                <a:solidFill>
                  <a:srgbClr val="7B003B"/>
                </a:solidFill>
                <a:latin typeface="Book Antiqua" pitchFamily="18" charset="0"/>
              </a:rPr>
              <a:t>Lieux publics : </a:t>
            </a:r>
            <a:r>
              <a:rPr lang="fr-FR" b="1" dirty="0" smtClean="0">
                <a:solidFill>
                  <a:srgbClr val="7B003B"/>
                </a:solidFill>
                <a:latin typeface="Book Antiqua" pitchFamily="18" charset="0"/>
              </a:rPr>
              <a:t>Prévalence 2 fois plus élevée en milieu urbain</a:t>
            </a:r>
          </a:p>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3,9% (soit 372 mille femmes); </a:t>
            </a:r>
          </a:p>
          <a:p>
            <a:pPr lvl="1" algn="just">
              <a:buBlip>
                <a:blip r:embed="rId2"/>
              </a:buBlip>
              <a:defRPr/>
            </a:pPr>
            <a:r>
              <a:rPr lang="fr-FR" b="1" dirty="0" smtClean="0">
                <a:solidFill>
                  <a:srgbClr val="7B003B"/>
                </a:solidFill>
                <a:latin typeface="Book Antiqua" pitchFamily="18" charset="0"/>
              </a:rPr>
              <a:t>Milieu urbain : 4,9%  (277 mille femmes) ;</a:t>
            </a:r>
          </a:p>
          <a:p>
            <a:pPr lvl="1" algn="just">
              <a:buBlip>
                <a:blip r:embed="rId2"/>
              </a:buBlip>
              <a:defRPr/>
            </a:pPr>
            <a:r>
              <a:rPr lang="fr-FR" b="1" dirty="0" smtClean="0">
                <a:solidFill>
                  <a:srgbClr val="7B003B"/>
                </a:solidFill>
                <a:latin typeface="Book Antiqua" pitchFamily="18" charset="0"/>
              </a:rPr>
              <a:t>Milieu rural : 2,5% (95 mille femmes).</a:t>
            </a: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sz="1800" b="1" dirty="0" smtClean="0">
                <a:solidFill>
                  <a:srgbClr val="7B003B"/>
                </a:solidFill>
                <a:latin typeface="Book Antiqua" pitchFamily="18" charset="0"/>
              </a:rPr>
              <a:t>jeunes de 18 à 24 ans : 7,1% contre 3,6% pour les 35 à 39 ans ;</a:t>
            </a:r>
          </a:p>
          <a:p>
            <a:pPr lvl="1" algn="just">
              <a:buBlip>
                <a:blip r:embed="rId2"/>
              </a:buBlip>
              <a:defRPr/>
            </a:pPr>
            <a:r>
              <a:rPr lang="fr-FR" sz="1800" b="1" dirty="0" smtClean="0">
                <a:solidFill>
                  <a:srgbClr val="7B003B"/>
                </a:solidFill>
                <a:latin typeface="Book Antiqua" pitchFamily="18" charset="0"/>
              </a:rPr>
              <a:t>élèves et étudiantes : 10,9% ;</a:t>
            </a:r>
          </a:p>
          <a:p>
            <a:pPr lvl="1" algn="just">
              <a:buBlip>
                <a:blip r:embed="rId2"/>
              </a:buBlip>
              <a:defRPr/>
            </a:pPr>
            <a:r>
              <a:rPr lang="fr-FR" sz="1800" b="1" dirty="0" smtClean="0">
                <a:solidFill>
                  <a:srgbClr val="7B003B"/>
                </a:solidFill>
                <a:latin typeface="Book Antiqua" pitchFamily="18" charset="0"/>
              </a:rPr>
              <a:t>divorcées : 10,8% contre 9,2% parmi les célibataires et 2,2% parmi les mariées. </a:t>
            </a:r>
          </a:p>
          <a:p>
            <a:pPr lvl="1" algn="just">
              <a:buBlip>
                <a:blip r:embed="rId2"/>
              </a:buBlip>
              <a:defRPr/>
            </a:pPr>
            <a:r>
              <a:rPr lang="fr-FR" sz="1800" b="1" dirty="0" smtClean="0">
                <a:solidFill>
                  <a:srgbClr val="7B003B"/>
                </a:solidFill>
                <a:latin typeface="Book Antiqua" pitchFamily="18" charset="0"/>
              </a:rPr>
              <a:t>femmes portant habituellement des tenues modernes courtes : 14%, 32 mille (contre 3% portant des djellabas ou équivalent). </a:t>
            </a:r>
          </a:p>
          <a:p>
            <a:pPr>
              <a:buNone/>
              <a:defRPr/>
            </a:pPr>
            <a:r>
              <a:rPr lang="fr-FR" sz="2600" b="1" dirty="0" smtClean="0">
                <a:solidFill>
                  <a:srgbClr val="7B003B"/>
                </a:solidFill>
                <a:latin typeface="Book Antiqua" pitchFamily="18" charset="0"/>
              </a:rPr>
              <a:t>Etablissements d’enseignement et de formation</a:t>
            </a:r>
          </a:p>
          <a:p>
            <a:pPr algn="just">
              <a:buBlip>
                <a:blip r:embed="rId2"/>
              </a:buBlip>
              <a:defRPr/>
            </a:pPr>
            <a:r>
              <a:rPr lang="fr-FR" b="1" dirty="0" smtClean="0">
                <a:solidFill>
                  <a:srgbClr val="0070C0"/>
                </a:solidFill>
                <a:latin typeface="Book Antiqua" pitchFamily="18" charset="0"/>
              </a:rPr>
              <a:t>Prévalence : </a:t>
            </a:r>
            <a:r>
              <a:rPr lang="fr-FR" sz="2000" b="1" dirty="0" smtClean="0">
                <a:solidFill>
                  <a:srgbClr val="7B003B"/>
                </a:solidFill>
                <a:latin typeface="Book Antiqua" pitchFamily="18" charset="0"/>
              </a:rPr>
              <a:t>4,4%, soit 15 mille élèves et étudiantes.</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21</a:t>
            </a:fld>
            <a:endParaRPr lang="fr-FR"/>
          </a:p>
        </p:txBody>
      </p:sp>
      <p:sp>
        <p:nvSpPr>
          <p:cNvPr id="6" name="Titre 1"/>
          <p:cNvSpPr>
            <a:spLocks noGrp="1"/>
          </p:cNvSpPr>
          <p:nvPr>
            <p:ph type="title"/>
          </p:nvPr>
        </p:nvSpPr>
        <p:spPr>
          <a:xfrm>
            <a:off x="642910" y="642918"/>
            <a:ext cx="7929618" cy="571503"/>
          </a:xfrm>
        </p:spPr>
        <p:txBody>
          <a:bodyPr/>
          <a:lstStyle/>
          <a:p>
            <a:r>
              <a:rPr lang="fr-FR" sz="2800" dirty="0" smtClean="0">
                <a:latin typeface="Book Antiqua" pitchFamily="18" charset="0"/>
              </a:rPr>
              <a:t>Violence sexuelle </a:t>
            </a:r>
            <a:br>
              <a:rPr lang="fr-FR" sz="2800" dirty="0" smtClean="0">
                <a:latin typeface="Book Antiqua" pitchFamily="18" charset="0"/>
              </a:rPr>
            </a:br>
            <a:r>
              <a:rPr lang="fr-FR" sz="2800" dirty="0" smtClean="0">
                <a:latin typeface="Book Antiqua" pitchFamily="18" charset="0"/>
              </a:rPr>
              <a:t>au cours des 12 mois précédant l’enquête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8670"/>
            <a:ext cx="9144000" cy="5143535"/>
          </a:xfrm>
        </p:spPr>
        <p:txBody>
          <a:bodyPr/>
          <a:lstStyle/>
          <a:p>
            <a:pPr marL="342900" lvl="1" indent="-342900" algn="just">
              <a:buClr>
                <a:srgbClr val="7B003B"/>
              </a:buClr>
              <a:buNone/>
              <a:defRPr/>
            </a:pPr>
            <a:r>
              <a:rPr lang="fr-FR" sz="3000" b="1" dirty="0" smtClean="0">
                <a:solidFill>
                  <a:srgbClr val="7B003B"/>
                </a:solidFill>
                <a:latin typeface="Book Antiqua" pitchFamily="18" charset="0"/>
                <a:ea typeface="+mj-ea"/>
                <a:cs typeface="+mj-cs"/>
              </a:rPr>
              <a:t>Dans le contexte conjugal :</a:t>
            </a:r>
            <a:r>
              <a:rPr lang="fr-FR" b="1" dirty="0" smtClean="0">
                <a:solidFill>
                  <a:srgbClr val="7B003B"/>
                </a:solidFill>
                <a:latin typeface="Book Antiqua" pitchFamily="18" charset="0"/>
              </a:rPr>
              <a:t>principalement des pratiques sexuelles non désirées par la femme</a:t>
            </a:r>
          </a:p>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6,6% (soit 444 mille femmes); </a:t>
            </a:r>
          </a:p>
          <a:p>
            <a:pPr lvl="1" algn="just">
              <a:buBlip>
                <a:blip r:embed="rId2"/>
              </a:buBlip>
              <a:defRPr/>
            </a:pPr>
            <a:r>
              <a:rPr lang="fr-FR" b="1" dirty="0" smtClean="0">
                <a:solidFill>
                  <a:srgbClr val="7B003B"/>
                </a:solidFill>
                <a:latin typeface="Book Antiqua" pitchFamily="18" charset="0"/>
              </a:rPr>
              <a:t>Milieu urbain : 6,8%  (271 mille femmes) ;</a:t>
            </a:r>
          </a:p>
          <a:p>
            <a:pPr lvl="1" algn="just">
              <a:buBlip>
                <a:blip r:embed="rId2"/>
              </a:buBlip>
              <a:defRPr/>
            </a:pPr>
            <a:r>
              <a:rPr lang="fr-FR" b="1" dirty="0" smtClean="0">
                <a:solidFill>
                  <a:srgbClr val="7B003B"/>
                </a:solidFill>
                <a:latin typeface="Book Antiqua" pitchFamily="18" charset="0"/>
              </a:rPr>
              <a:t>Milieu rural : 6,3%  (174 mille femmes).</a:t>
            </a:r>
          </a:p>
          <a:p>
            <a:pPr marL="342900" lvl="1" indent="-342900" algn="just">
              <a:buClr>
                <a:srgbClr val="7B003B"/>
              </a:buClr>
              <a:buNone/>
              <a:defRPr/>
            </a:pPr>
            <a:r>
              <a:rPr lang="fr-FR" sz="3000" b="1" dirty="0" smtClean="0">
                <a:solidFill>
                  <a:srgbClr val="7B003B"/>
                </a:solidFill>
                <a:latin typeface="Book Antiqua" pitchFamily="18" charset="0"/>
              </a:rPr>
              <a:t>Dans le milieu professionnel</a:t>
            </a:r>
            <a:endParaRPr lang="fr-FR"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Secteur privé : 3,8% ;</a:t>
            </a:r>
          </a:p>
          <a:p>
            <a:pPr lvl="1" algn="just">
              <a:buBlip>
                <a:blip r:embed="rId2"/>
              </a:buBlip>
              <a:defRPr/>
            </a:pPr>
            <a:r>
              <a:rPr lang="fr-FR" b="1" dirty="0" smtClean="0">
                <a:solidFill>
                  <a:srgbClr val="7B003B"/>
                </a:solidFill>
                <a:latin typeface="Book Antiqua" pitchFamily="18" charset="0"/>
              </a:rPr>
              <a:t>Secteur public : 1,2% ; </a:t>
            </a:r>
          </a:p>
          <a:p>
            <a:pPr lvl="1" algn="just">
              <a:buBlip>
                <a:blip r:embed="rId2"/>
              </a:buBlip>
              <a:defRPr/>
            </a:pPr>
            <a:r>
              <a:rPr lang="fr-FR" b="1" dirty="0" smtClean="0">
                <a:solidFill>
                  <a:srgbClr val="7B003B"/>
                </a:solidFill>
                <a:latin typeface="Book Antiqua" pitchFamily="18" charset="0"/>
              </a:rPr>
              <a:t>Ensemble : 1,8% (soit 32 mille femmes actives occupées);</a:t>
            </a:r>
          </a:p>
          <a:p>
            <a:pPr algn="just">
              <a:buBlip>
                <a:blip r:embed="rId2"/>
              </a:buBlip>
              <a:defRPr/>
            </a:pPr>
            <a:r>
              <a:rPr lang="fr-FR" b="1" dirty="0" smtClean="0">
                <a:solidFill>
                  <a:srgbClr val="0070C0"/>
                </a:solidFill>
                <a:latin typeface="Book Antiqua" pitchFamily="18" charset="0"/>
              </a:rPr>
              <a:t>Victimes</a:t>
            </a:r>
            <a:endParaRPr lang="fr-FR" b="1" dirty="0" smtClean="0">
              <a:solidFill>
                <a:srgbClr val="7B003B"/>
              </a:solidFill>
              <a:latin typeface="Book Antiqua" pitchFamily="18" charset="0"/>
            </a:endParaRPr>
          </a:p>
          <a:p>
            <a:pPr lvl="1" algn="just">
              <a:buBlip>
                <a:blip r:embed="rId2"/>
              </a:buBlip>
              <a:defRPr/>
            </a:pPr>
            <a:r>
              <a:rPr lang="fr-FR" b="1" dirty="0" smtClean="0">
                <a:solidFill>
                  <a:srgbClr val="7B003B"/>
                </a:solidFill>
                <a:latin typeface="Book Antiqua" pitchFamily="18" charset="0"/>
              </a:rPr>
              <a:t>femmes divorcées : 7% contre 0,8% parmi les mariées et 2,6% parmi les célibataires.</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22</a:t>
            </a:fld>
            <a:endParaRPr lang="fr-FR"/>
          </a:p>
        </p:txBody>
      </p:sp>
      <p:sp>
        <p:nvSpPr>
          <p:cNvPr id="6" name="Titre 1"/>
          <p:cNvSpPr>
            <a:spLocks noGrp="1"/>
          </p:cNvSpPr>
          <p:nvPr>
            <p:ph type="title"/>
          </p:nvPr>
        </p:nvSpPr>
        <p:spPr>
          <a:xfrm>
            <a:off x="714348" y="428604"/>
            <a:ext cx="7929618" cy="571503"/>
          </a:xfrm>
        </p:spPr>
        <p:txBody>
          <a:bodyPr/>
          <a:lstStyle/>
          <a:p>
            <a:r>
              <a:rPr lang="fr-FR" sz="3000" dirty="0" smtClean="0">
                <a:latin typeface="Book Antiqua" pitchFamily="18" charset="0"/>
              </a:rPr>
              <a:t>Violence sexuelle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1214438" y="2428875"/>
            <a:ext cx="6985000" cy="806450"/>
          </a:xfrm>
        </p:spPr>
        <p:txBody>
          <a:bodyPr/>
          <a:lstStyle/>
          <a:p>
            <a:r>
              <a:rPr lang="fr-FR" dirty="0" smtClean="0">
                <a:latin typeface="Arial Rounded MT Bold" pitchFamily="34" charset="0"/>
              </a:rPr>
              <a:t>Violence  psychologique</a:t>
            </a:r>
          </a:p>
        </p:txBody>
      </p:sp>
      <p:sp>
        <p:nvSpPr>
          <p:cNvPr id="4" name="Espace réservé du numéro de diapositive 3"/>
          <p:cNvSpPr>
            <a:spLocks noGrp="1"/>
          </p:cNvSpPr>
          <p:nvPr>
            <p:ph type="sldNum" sz="quarter" idx="11"/>
          </p:nvPr>
        </p:nvSpPr>
        <p:spPr/>
        <p:txBody>
          <a:bodyPr/>
          <a:lstStyle/>
          <a:p>
            <a:pPr>
              <a:defRPr/>
            </a:pPr>
            <a:fld id="{38178918-D33F-4E1B-BF05-5BCAE56B566E}" type="slidenum">
              <a:rPr lang="fr-FR" smtClean="0"/>
              <a:pPr>
                <a:defRPr/>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1071538" y="642918"/>
            <a:ext cx="6929486" cy="571500"/>
          </a:xfrm>
        </p:spPr>
        <p:txBody>
          <a:bodyPr/>
          <a:lstStyle/>
          <a:p>
            <a:r>
              <a:rPr lang="fr-FR" sz="3600" dirty="0" smtClean="0">
                <a:latin typeface="Arial Rounded MT Bold" pitchFamily="34" charset="0"/>
              </a:rPr>
              <a:t>Violence  psychologique</a:t>
            </a:r>
            <a:endParaRPr lang="fr-FR" sz="3600" dirty="0" smtClean="0">
              <a:latin typeface="Book Antiqua" pitchFamily="18" charset="0"/>
            </a:endParaRPr>
          </a:p>
        </p:txBody>
      </p:sp>
      <p:sp>
        <p:nvSpPr>
          <p:cNvPr id="3" name="Espace réservé du contenu 2"/>
          <p:cNvSpPr>
            <a:spLocks noGrp="1"/>
          </p:cNvSpPr>
          <p:nvPr>
            <p:ph idx="1"/>
          </p:nvPr>
        </p:nvSpPr>
        <p:spPr>
          <a:xfrm>
            <a:off x="214282" y="1214422"/>
            <a:ext cx="8786812" cy="4929222"/>
          </a:xfrm>
        </p:spPr>
        <p:txBody>
          <a:bodyPr/>
          <a:lstStyle/>
          <a:p>
            <a:pPr>
              <a:buNone/>
              <a:defRPr/>
            </a:pPr>
            <a:r>
              <a:rPr lang="fr-FR" sz="3200" b="1" dirty="0" smtClean="0">
                <a:solidFill>
                  <a:srgbClr val="7B003B"/>
                </a:solidFill>
                <a:latin typeface="Book Antiqua" pitchFamily="18" charset="0"/>
              </a:rPr>
              <a:t> Définition</a:t>
            </a:r>
          </a:p>
          <a:p>
            <a:pPr>
              <a:defRPr/>
            </a:pPr>
            <a:endParaRPr lang="fr-FR" sz="800" b="1" dirty="0" smtClean="0">
              <a:solidFill>
                <a:srgbClr val="7B003B"/>
              </a:solidFill>
              <a:latin typeface="Book Antiqua" pitchFamily="18" charset="0"/>
            </a:endParaRPr>
          </a:p>
          <a:p>
            <a:pPr marL="0" indent="0" algn="just">
              <a:buFontTx/>
              <a:buNone/>
              <a:defRPr/>
            </a:pPr>
            <a:r>
              <a:rPr lang="fr-FR" sz="2000" dirty="0" smtClean="0">
                <a:solidFill>
                  <a:srgbClr val="7B003B"/>
                </a:solidFill>
                <a:latin typeface="Arial Rounded MT Bold" pitchFamily="34" charset="0"/>
              </a:rPr>
              <a:t>La violence psychologique est considérée comme étant tout acte qui « </a:t>
            </a:r>
            <a:r>
              <a:rPr lang="fr-FR" sz="2000" i="1" dirty="0" smtClean="0">
                <a:solidFill>
                  <a:srgbClr val="7B003B"/>
                </a:solidFill>
                <a:latin typeface="Arial Rounded MT Bold" pitchFamily="34" charset="0"/>
              </a:rPr>
              <a:t>consiste à dominer ou à isoler une femme, ainsi qu’à l’humilier ou à la mettre mal à l’aise »</a:t>
            </a:r>
            <a:r>
              <a:rPr lang="fr-FR" sz="2000" dirty="0" smtClean="0">
                <a:solidFill>
                  <a:srgbClr val="7B003B"/>
                </a:solidFill>
                <a:latin typeface="Arial Rounded MT Bold" pitchFamily="34" charset="0"/>
              </a:rPr>
              <a:t> (étude du SG des NU; 2006).</a:t>
            </a:r>
          </a:p>
          <a:p>
            <a:pPr marL="0" indent="0" algn="just">
              <a:buFontTx/>
              <a:buNone/>
              <a:defRPr/>
            </a:pPr>
            <a:r>
              <a:rPr lang="fr-FR" sz="3200" b="1" dirty="0" smtClean="0">
                <a:solidFill>
                  <a:srgbClr val="7B003B"/>
                </a:solidFill>
                <a:latin typeface="Book Antiqua" pitchFamily="18" charset="0"/>
              </a:rPr>
              <a:t> </a:t>
            </a:r>
          </a:p>
          <a:p>
            <a:pPr marL="0" indent="0" algn="just">
              <a:buFontTx/>
              <a:buNone/>
              <a:defRPr/>
            </a:pPr>
            <a:r>
              <a:rPr lang="fr-FR" sz="3200" b="1" dirty="0" smtClean="0">
                <a:solidFill>
                  <a:srgbClr val="7B003B"/>
                </a:solidFill>
                <a:latin typeface="Book Antiqua" pitchFamily="18" charset="0"/>
              </a:rPr>
              <a:t>Prévalence </a:t>
            </a:r>
          </a:p>
          <a:p>
            <a:pPr marL="0" indent="0">
              <a:buFontTx/>
              <a:buNone/>
              <a:defRPr/>
            </a:pPr>
            <a:r>
              <a:rPr lang="fr-FR" sz="2000" dirty="0" smtClean="0">
                <a:solidFill>
                  <a:srgbClr val="7B003B"/>
                </a:solidFill>
                <a:latin typeface="Arial Rounded MT Bold" pitchFamily="34" charset="0"/>
              </a:rPr>
              <a:t>C’est la plus répandue de toutes les formes</a:t>
            </a:r>
          </a:p>
          <a:p>
            <a:pPr marL="0" indent="0">
              <a:buFontTx/>
              <a:buNone/>
              <a:defRPr/>
            </a:pPr>
            <a:r>
              <a:rPr lang="fr-FR" dirty="0" smtClean="0">
                <a:solidFill>
                  <a:srgbClr val="7B003B"/>
                </a:solidFill>
                <a:latin typeface="Arial Rounded MT Bold" pitchFamily="34" charset="0"/>
              </a:rPr>
              <a:t>Au niveau national : </a:t>
            </a:r>
            <a:r>
              <a:rPr lang="fr-FR" b="1" dirty="0" smtClean="0">
                <a:solidFill>
                  <a:srgbClr val="FF0000"/>
                </a:solidFill>
                <a:latin typeface="Arial Rounded MT Bold" pitchFamily="34" charset="0"/>
              </a:rPr>
              <a:t>48,4%</a:t>
            </a:r>
            <a:r>
              <a:rPr lang="fr-FR" dirty="0" smtClean="0">
                <a:solidFill>
                  <a:srgbClr val="7B003B"/>
                </a:solidFill>
                <a:latin typeface="Arial Rounded MT Bold" pitchFamily="34" charset="0"/>
              </a:rPr>
              <a:t>, soit 4,6 millions de femmes </a:t>
            </a:r>
          </a:p>
          <a:p>
            <a:pPr lvl="1">
              <a:defRPr/>
            </a:pPr>
            <a:r>
              <a:rPr lang="fr-FR" dirty="0" smtClean="0">
                <a:solidFill>
                  <a:srgbClr val="7B003B"/>
                </a:solidFill>
                <a:latin typeface="Arial Rounded MT Bold" pitchFamily="34" charset="0"/>
              </a:rPr>
              <a:t>Milieu urbain:  53% (3 millions de femmes) ; </a:t>
            </a:r>
          </a:p>
          <a:p>
            <a:pPr lvl="1">
              <a:defRPr/>
            </a:pPr>
            <a:r>
              <a:rPr lang="fr-FR" dirty="0" smtClean="0">
                <a:solidFill>
                  <a:srgbClr val="7B003B"/>
                </a:solidFill>
                <a:latin typeface="Arial Rounded MT Bold" pitchFamily="34" charset="0"/>
              </a:rPr>
              <a:t>Milieu rural :   42% (1,6 million).</a:t>
            </a:r>
          </a:p>
          <a:p>
            <a:pPr indent="0" algn="just">
              <a:buFontTx/>
              <a:buNone/>
              <a:defRPr/>
            </a:pPr>
            <a:endParaRPr lang="fr-FR"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1357298"/>
            <a:ext cx="8715375"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38,8% (soit </a:t>
            </a:r>
            <a:r>
              <a:rPr lang="fr-FR" dirty="0" smtClean="0">
                <a:solidFill>
                  <a:srgbClr val="7B003B"/>
                </a:solidFill>
                <a:latin typeface="Arial Rounded MT Bold" pitchFamily="34" charset="0"/>
              </a:rPr>
              <a:t>2,6 millions de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urbain : 39,3%  (</a:t>
            </a:r>
            <a:r>
              <a:rPr lang="fr-FR" dirty="0" smtClean="0">
                <a:solidFill>
                  <a:srgbClr val="7B003B"/>
                </a:solidFill>
                <a:latin typeface="Arial Rounded MT Bold" pitchFamily="34" charset="0"/>
              </a:rPr>
              <a:t>1,6 million de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rural : 37,9% (</a:t>
            </a:r>
            <a:r>
              <a:rPr lang="fr-FR" dirty="0" smtClean="0">
                <a:solidFill>
                  <a:srgbClr val="7B003B"/>
                </a:solidFill>
                <a:latin typeface="Arial Rounded MT Bold" pitchFamily="34" charset="0"/>
              </a:rPr>
              <a:t>1 million de </a:t>
            </a:r>
            <a:r>
              <a:rPr lang="fr-FR" b="1" dirty="0" smtClean="0">
                <a:solidFill>
                  <a:srgbClr val="7B003B"/>
                </a:solidFill>
                <a:latin typeface="Book Antiqua" pitchFamily="18" charset="0"/>
              </a:rPr>
              <a:t>femmes).</a:t>
            </a:r>
          </a:p>
          <a:p>
            <a:pPr lvl="1" algn="just">
              <a:buBlip>
                <a:blip r:embed="rId2"/>
              </a:buBlip>
              <a:defRPr/>
            </a:pPr>
            <a:endParaRPr lang="fr-FR"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b="1" dirty="0" smtClean="0">
                <a:solidFill>
                  <a:srgbClr val="7B003B"/>
                </a:solidFill>
                <a:latin typeface="Book Antiqua" pitchFamily="18" charset="0"/>
              </a:rPr>
              <a:t>Femmes vivant dans des logements sommaires ou bidonvilles : 50% contre 38,1% parmi les habitantes des maisons marocaines modernes ;</a:t>
            </a:r>
          </a:p>
          <a:p>
            <a:pPr lvl="1" algn="just">
              <a:buBlip>
                <a:blip r:embed="rId2"/>
              </a:buBlip>
              <a:defRPr/>
            </a:pPr>
            <a:r>
              <a:rPr lang="fr-FR" b="1" dirty="0" smtClean="0">
                <a:solidFill>
                  <a:srgbClr val="7B003B"/>
                </a:solidFill>
                <a:latin typeface="Book Antiqua" pitchFamily="18" charset="0"/>
              </a:rPr>
              <a:t>Femmes vivant dans la promiscuité : 50,6% pour les ménages vivant 5 personnes et plus par pièce contre 29% pour une personne ou moins par pièce.</a:t>
            </a:r>
          </a:p>
          <a:p>
            <a:pPr lvl="1" algn="just">
              <a:buBlip>
                <a:blip r:embed="rId2"/>
              </a:buBlip>
              <a:defRPr/>
            </a:pPr>
            <a:r>
              <a:rPr lang="fr-FR" b="1" dirty="0" smtClean="0">
                <a:solidFill>
                  <a:srgbClr val="7B003B"/>
                </a:solidFill>
                <a:latin typeface="Book Antiqua" pitchFamily="18" charset="0"/>
              </a:rPr>
              <a:t>Femmes au chômage : 53,9% contre 43% pour les actives occupées.</a:t>
            </a:r>
          </a:p>
          <a:p>
            <a:pPr lvl="1" algn="just">
              <a:buBlip>
                <a:blip r:embed="rId2"/>
              </a:buBlip>
              <a:defRPr/>
            </a:pPr>
            <a:endParaRPr lang="fr-FR" b="1" dirty="0" smtClean="0">
              <a:solidFill>
                <a:srgbClr val="7B003B"/>
              </a:solidFill>
              <a:latin typeface="Book Antiqua" pitchFamily="18" charset="0"/>
            </a:endParaRPr>
          </a:p>
          <a:p>
            <a:pPr lvl="1" algn="just">
              <a:buBlip>
                <a:blip r:embed="rId2"/>
              </a:buBlip>
              <a:defRPr/>
            </a:pPr>
            <a:endParaRPr lang="fr-FR" sz="1600"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25</a:t>
            </a:fld>
            <a:endParaRPr lang="fr-FR"/>
          </a:p>
        </p:txBody>
      </p:sp>
      <p:sp>
        <p:nvSpPr>
          <p:cNvPr id="6" name="Titre 1"/>
          <p:cNvSpPr>
            <a:spLocks noGrp="1"/>
          </p:cNvSpPr>
          <p:nvPr>
            <p:ph type="title"/>
          </p:nvPr>
        </p:nvSpPr>
        <p:spPr>
          <a:xfrm>
            <a:off x="357158" y="857232"/>
            <a:ext cx="8501122" cy="571503"/>
          </a:xfrm>
        </p:spPr>
        <p:txBody>
          <a:bodyPr/>
          <a:lstStyle/>
          <a:p>
            <a:r>
              <a:rPr lang="fr-FR" sz="3000" dirty="0" smtClean="0">
                <a:latin typeface="Book Antiqua" pitchFamily="18" charset="0"/>
              </a:rPr>
              <a:t>Violence psychologique dans le contexte conjugal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714465"/>
            <a:ext cx="8715375"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10,3% (1</a:t>
            </a:r>
            <a:r>
              <a:rPr lang="fr-FR" dirty="0" smtClean="0">
                <a:solidFill>
                  <a:srgbClr val="7B003B"/>
                </a:solidFill>
                <a:latin typeface="Arial Rounded MT Bold" pitchFamily="34" charset="0"/>
              </a:rPr>
              <a:t> million de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urbain : 11%  (</a:t>
            </a:r>
            <a:r>
              <a:rPr lang="fr-FR" dirty="0" smtClean="0">
                <a:solidFill>
                  <a:srgbClr val="7B003B"/>
                </a:solidFill>
                <a:latin typeface="Arial Rounded MT Bold" pitchFamily="34" charset="0"/>
              </a:rPr>
              <a:t>626 mille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rural : 9,3% (</a:t>
            </a:r>
            <a:r>
              <a:rPr lang="fr-FR" dirty="0" smtClean="0">
                <a:solidFill>
                  <a:srgbClr val="7B003B"/>
                </a:solidFill>
                <a:latin typeface="Arial Rounded MT Bold" pitchFamily="34" charset="0"/>
              </a:rPr>
              <a:t>360 mille </a:t>
            </a:r>
            <a:r>
              <a:rPr lang="fr-FR" b="1" dirty="0" smtClean="0">
                <a:solidFill>
                  <a:srgbClr val="7B003B"/>
                </a:solidFill>
                <a:latin typeface="Book Antiqua" pitchFamily="18" charset="0"/>
              </a:rPr>
              <a:t>femmes).</a:t>
            </a: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b="1" dirty="0" smtClean="0">
                <a:solidFill>
                  <a:srgbClr val="7B003B"/>
                </a:solidFill>
                <a:latin typeface="Book Antiqua" pitchFamily="18" charset="0"/>
              </a:rPr>
              <a:t>jeunes de 18 à 24 ans : 23% contre 5,2% pour les 50 à 59 ans ;</a:t>
            </a:r>
          </a:p>
          <a:p>
            <a:pPr lvl="1" algn="just">
              <a:buBlip>
                <a:blip r:embed="rId2"/>
              </a:buBlip>
              <a:defRPr/>
            </a:pPr>
            <a:r>
              <a:rPr lang="fr-FR" b="1" dirty="0" smtClean="0">
                <a:solidFill>
                  <a:srgbClr val="7B003B"/>
                </a:solidFill>
                <a:latin typeface="Book Antiqua" pitchFamily="18" charset="0"/>
              </a:rPr>
              <a:t>femmes instruites : 17% parmi celles ayant un niveau supérieur contre 7,1% pour les sans niveau ;</a:t>
            </a:r>
          </a:p>
          <a:p>
            <a:pPr lvl="1" algn="just">
              <a:buBlip>
                <a:blip r:embed="rId2"/>
              </a:buBlip>
              <a:defRPr/>
            </a:pPr>
            <a:r>
              <a:rPr lang="fr-FR" b="1" dirty="0" smtClean="0">
                <a:solidFill>
                  <a:srgbClr val="7B003B"/>
                </a:solidFill>
                <a:latin typeface="Book Antiqua" pitchFamily="18" charset="0"/>
              </a:rPr>
              <a:t>femmes au chômage : 24,6% contre 12% parmi les actives occupées ;</a:t>
            </a:r>
          </a:p>
          <a:p>
            <a:pPr lvl="1" algn="just">
              <a:buBlip>
                <a:blip r:embed="rId2"/>
              </a:buBlip>
              <a:defRPr/>
            </a:pPr>
            <a:r>
              <a:rPr lang="fr-FR" b="1" dirty="0" smtClean="0">
                <a:solidFill>
                  <a:srgbClr val="7B003B"/>
                </a:solidFill>
                <a:latin typeface="Book Antiqua" pitchFamily="18" charset="0"/>
              </a:rPr>
              <a:t>femmes portant habituellement des tenues modernes courtes : 31,3%, 74 mille  (contre 7,5%) ; </a:t>
            </a:r>
          </a:p>
          <a:p>
            <a:pPr lvl="1" algn="just">
              <a:buBlip>
                <a:blip r:embed="rId2"/>
              </a:buBlip>
              <a:defRPr/>
            </a:pPr>
            <a:r>
              <a:rPr lang="fr-FR" b="1" dirty="0" smtClean="0">
                <a:solidFill>
                  <a:srgbClr val="7B003B"/>
                </a:solidFill>
                <a:latin typeface="Book Antiqua" pitchFamily="18" charset="0"/>
              </a:rPr>
              <a:t>les élèves et étudiantes : 41%.</a:t>
            </a:r>
          </a:p>
          <a:p>
            <a:pPr lvl="1" algn="just">
              <a:buBlip>
                <a:blip r:embed="rId2"/>
              </a:buBlip>
              <a:defRPr/>
            </a:pPr>
            <a:endParaRPr lang="fr-FR" sz="1600"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26</a:t>
            </a:fld>
            <a:endParaRPr lang="fr-FR"/>
          </a:p>
        </p:txBody>
      </p:sp>
      <p:sp>
        <p:nvSpPr>
          <p:cNvPr id="6" name="Titre 1"/>
          <p:cNvSpPr>
            <a:spLocks noGrp="1"/>
          </p:cNvSpPr>
          <p:nvPr>
            <p:ph type="title"/>
          </p:nvPr>
        </p:nvSpPr>
        <p:spPr>
          <a:xfrm>
            <a:off x="428596" y="857232"/>
            <a:ext cx="8501122" cy="571503"/>
          </a:xfrm>
        </p:spPr>
        <p:txBody>
          <a:bodyPr/>
          <a:lstStyle/>
          <a:p>
            <a:r>
              <a:rPr lang="fr-FR" sz="3000" dirty="0" smtClean="0">
                <a:latin typeface="Book Antiqua" pitchFamily="18" charset="0"/>
              </a:rPr>
              <a:t>Violence psychologique dans le contexte familial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714465"/>
            <a:ext cx="8715375"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une femme sur 4 (2,4</a:t>
            </a:r>
            <a:r>
              <a:rPr lang="fr-FR" dirty="0" smtClean="0">
                <a:solidFill>
                  <a:srgbClr val="7B003B"/>
                </a:solidFill>
                <a:latin typeface="Arial Rounded MT Bold" pitchFamily="34" charset="0"/>
              </a:rPr>
              <a:t> millions de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urbain : 32,1%  (1,8 millions de</a:t>
            </a:r>
            <a:r>
              <a:rPr lang="fr-FR" dirty="0" smtClean="0">
                <a:solidFill>
                  <a:srgbClr val="7B003B"/>
                </a:solidFill>
                <a:latin typeface="Arial Rounded MT Bold" pitchFamily="34" charset="0"/>
              </a:rPr>
              <a:t>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rural : 14,7% (</a:t>
            </a:r>
            <a:r>
              <a:rPr lang="fr-FR" dirty="0" smtClean="0">
                <a:solidFill>
                  <a:srgbClr val="7B003B"/>
                </a:solidFill>
                <a:latin typeface="Arial Rounded MT Bold" pitchFamily="34" charset="0"/>
              </a:rPr>
              <a:t>568 mille </a:t>
            </a:r>
            <a:r>
              <a:rPr lang="fr-FR" b="1" dirty="0" smtClean="0">
                <a:solidFill>
                  <a:srgbClr val="7B003B"/>
                </a:solidFill>
                <a:latin typeface="Book Antiqua" pitchFamily="18" charset="0"/>
              </a:rPr>
              <a:t>femmes).</a:t>
            </a:r>
          </a:p>
          <a:p>
            <a:pPr lvl="1" algn="just">
              <a:buBlip>
                <a:blip r:embed="rId2"/>
              </a:buBlip>
              <a:defRPr/>
            </a:pPr>
            <a:endParaRPr lang="fr-FR"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b="1" dirty="0" smtClean="0">
                <a:solidFill>
                  <a:srgbClr val="7B003B"/>
                </a:solidFill>
                <a:latin typeface="Book Antiqua" pitchFamily="18" charset="0"/>
              </a:rPr>
              <a:t>jeunes de 18 à 24 ans : 38,7% contre 8% pour les 60 à 64 ans ;</a:t>
            </a:r>
          </a:p>
          <a:p>
            <a:pPr lvl="1" algn="just">
              <a:buBlip>
                <a:blip r:embed="rId2"/>
              </a:buBlip>
              <a:defRPr/>
            </a:pPr>
            <a:r>
              <a:rPr lang="fr-FR" b="1" dirty="0" smtClean="0">
                <a:solidFill>
                  <a:srgbClr val="7B003B"/>
                </a:solidFill>
                <a:latin typeface="Book Antiqua" pitchFamily="18" charset="0"/>
              </a:rPr>
              <a:t>femmes au chômage : 51,5% contre 35% parmi les actives occupées ;</a:t>
            </a:r>
          </a:p>
          <a:p>
            <a:pPr lvl="1" algn="just">
              <a:buBlip>
                <a:blip r:embed="rId2"/>
              </a:buBlip>
              <a:defRPr/>
            </a:pPr>
            <a:r>
              <a:rPr lang="fr-FR" b="1" dirty="0" smtClean="0">
                <a:solidFill>
                  <a:srgbClr val="7B003B"/>
                </a:solidFill>
                <a:latin typeface="Book Antiqua" pitchFamily="18" charset="0"/>
              </a:rPr>
              <a:t>élèves et étudiantes : 64%.</a:t>
            </a:r>
          </a:p>
          <a:p>
            <a:endParaRPr lang="fr-FR" sz="1600"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27</a:t>
            </a:fld>
            <a:endParaRPr lang="fr-FR"/>
          </a:p>
        </p:txBody>
      </p:sp>
      <p:sp>
        <p:nvSpPr>
          <p:cNvPr id="6" name="Titre 1"/>
          <p:cNvSpPr>
            <a:spLocks noGrp="1"/>
          </p:cNvSpPr>
          <p:nvPr>
            <p:ph type="title"/>
          </p:nvPr>
        </p:nvSpPr>
        <p:spPr>
          <a:xfrm>
            <a:off x="357158" y="928670"/>
            <a:ext cx="8501122" cy="571503"/>
          </a:xfrm>
        </p:spPr>
        <p:txBody>
          <a:bodyPr/>
          <a:lstStyle/>
          <a:p>
            <a:r>
              <a:rPr lang="fr-FR" sz="3000" dirty="0" smtClean="0">
                <a:latin typeface="Book Antiqua" pitchFamily="18" charset="0"/>
              </a:rPr>
              <a:t>Violence psychologique dans les lieux publics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000240"/>
            <a:ext cx="8715375" cy="5143535"/>
          </a:xfrm>
        </p:spPr>
        <p:txBody>
          <a:bodyPr/>
          <a:lstStyle/>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13,4% (235 mille</a:t>
            </a:r>
            <a:r>
              <a:rPr lang="fr-FR" dirty="0" smtClean="0">
                <a:solidFill>
                  <a:srgbClr val="7B003B"/>
                </a:solidFill>
                <a:latin typeface="Arial Rounded MT Bold" pitchFamily="34" charset="0"/>
              </a:rPr>
              <a:t>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urbain : une femme sur 5 (</a:t>
            </a:r>
            <a:r>
              <a:rPr lang="fr-FR" dirty="0" smtClean="0">
                <a:solidFill>
                  <a:srgbClr val="7B003B"/>
                </a:solidFill>
                <a:latin typeface="Arial Rounded MT Bold" pitchFamily="34" charset="0"/>
              </a:rPr>
              <a:t>202 mille </a:t>
            </a:r>
            <a:r>
              <a:rPr lang="fr-FR" b="1" dirty="0" smtClean="0">
                <a:solidFill>
                  <a:srgbClr val="7B003B"/>
                </a:solidFill>
                <a:latin typeface="Book Antiqua" pitchFamily="18" charset="0"/>
              </a:rPr>
              <a:t>femmes) ;</a:t>
            </a:r>
          </a:p>
          <a:p>
            <a:pPr lvl="1" algn="just">
              <a:buBlip>
                <a:blip r:embed="rId2"/>
              </a:buBlip>
              <a:defRPr/>
            </a:pPr>
            <a:r>
              <a:rPr lang="fr-FR" b="1" dirty="0" smtClean="0">
                <a:solidFill>
                  <a:srgbClr val="7B003B"/>
                </a:solidFill>
                <a:latin typeface="Book Antiqua" pitchFamily="18" charset="0"/>
              </a:rPr>
              <a:t>Milieu rural : une femme sur 20 (</a:t>
            </a:r>
            <a:r>
              <a:rPr lang="fr-FR" dirty="0" smtClean="0">
                <a:solidFill>
                  <a:srgbClr val="7B003B"/>
                </a:solidFill>
                <a:latin typeface="Arial Rounded MT Bold" pitchFamily="34" charset="0"/>
              </a:rPr>
              <a:t>32 mille </a:t>
            </a:r>
            <a:r>
              <a:rPr lang="fr-FR" b="1" dirty="0" smtClean="0">
                <a:solidFill>
                  <a:srgbClr val="7B003B"/>
                </a:solidFill>
                <a:latin typeface="Book Antiqua" pitchFamily="18" charset="0"/>
              </a:rPr>
              <a:t>femmes).</a:t>
            </a:r>
          </a:p>
          <a:p>
            <a:pPr lvl="1" algn="just">
              <a:buBlip>
                <a:blip r:embed="rId2"/>
              </a:buBlip>
              <a:defRPr/>
            </a:pPr>
            <a:endParaRPr lang="fr-FR"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ea typeface="+mj-ea"/>
                <a:cs typeface="+mj-cs"/>
              </a:rPr>
              <a:t>Victimes : </a:t>
            </a:r>
          </a:p>
          <a:p>
            <a:pPr lvl="1" algn="just">
              <a:buBlip>
                <a:blip r:embed="rId2"/>
              </a:buBlip>
              <a:defRPr/>
            </a:pPr>
            <a:r>
              <a:rPr lang="fr-FR" b="1" dirty="0" smtClean="0">
                <a:solidFill>
                  <a:srgbClr val="7B003B"/>
                </a:solidFill>
                <a:latin typeface="Book Antiqua" pitchFamily="18" charset="0"/>
              </a:rPr>
              <a:t>divorcées : 20,5% contre 10,7% parmi les femmes mariées.</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28</a:t>
            </a:fld>
            <a:endParaRPr lang="fr-FR"/>
          </a:p>
        </p:txBody>
      </p:sp>
      <p:sp>
        <p:nvSpPr>
          <p:cNvPr id="6" name="Titre 1"/>
          <p:cNvSpPr>
            <a:spLocks noGrp="1"/>
          </p:cNvSpPr>
          <p:nvPr>
            <p:ph type="title"/>
          </p:nvPr>
        </p:nvSpPr>
        <p:spPr>
          <a:xfrm>
            <a:off x="428596" y="1071546"/>
            <a:ext cx="8501122" cy="571503"/>
          </a:xfrm>
        </p:spPr>
        <p:txBody>
          <a:bodyPr/>
          <a:lstStyle/>
          <a:p>
            <a:r>
              <a:rPr lang="fr-FR" sz="3000" dirty="0" smtClean="0">
                <a:latin typeface="Book Antiqua" pitchFamily="18" charset="0"/>
              </a:rPr>
              <a:t>Violence psychologique dans le milieu professionnel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71546"/>
            <a:ext cx="9144000" cy="5143535"/>
          </a:xfrm>
        </p:spPr>
        <p:txBody>
          <a:bodyPr/>
          <a:lstStyle/>
          <a:p>
            <a:pPr marL="342900" lvl="1" indent="-342900" algn="just">
              <a:buClr>
                <a:srgbClr val="7B003B"/>
              </a:buClr>
              <a:buNone/>
              <a:defRPr/>
            </a:pPr>
            <a:endParaRPr lang="fr-FR" sz="3000" b="1" dirty="0" smtClean="0">
              <a:solidFill>
                <a:srgbClr val="7B003B"/>
              </a:solidFill>
              <a:latin typeface="Book Antiqua" pitchFamily="18" charset="0"/>
              <a:ea typeface="+mj-ea"/>
              <a:cs typeface="+mj-cs"/>
            </a:endParaRPr>
          </a:p>
          <a:p>
            <a:pPr marL="342900" lvl="1" indent="-342900" algn="just">
              <a:buClr>
                <a:srgbClr val="7B003B"/>
              </a:buClr>
              <a:buNone/>
              <a:defRPr/>
            </a:pPr>
            <a:r>
              <a:rPr lang="fr-FR" sz="3000" b="1" dirty="0" smtClean="0">
                <a:solidFill>
                  <a:srgbClr val="7B003B"/>
                </a:solidFill>
                <a:latin typeface="Book Antiqua" pitchFamily="18" charset="0"/>
                <a:ea typeface="+mj-ea"/>
                <a:cs typeface="+mj-cs"/>
              </a:rPr>
              <a:t>Dans le contexte extraconjugal</a:t>
            </a:r>
            <a:endParaRPr lang="fr-FR"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rPr>
              <a:t>Prévalence : </a:t>
            </a:r>
            <a:r>
              <a:rPr lang="fr-FR" b="1" dirty="0" smtClean="0">
                <a:solidFill>
                  <a:srgbClr val="7B003B"/>
                </a:solidFill>
                <a:latin typeface="Book Antiqua" pitchFamily="18" charset="0"/>
              </a:rPr>
              <a:t>28,8% (soit 244 mille); </a:t>
            </a:r>
          </a:p>
          <a:p>
            <a:pPr lvl="1" algn="just">
              <a:buBlip>
                <a:blip r:embed="rId2"/>
              </a:buBlip>
              <a:defRPr/>
            </a:pPr>
            <a:r>
              <a:rPr lang="fr-FR" b="1" dirty="0" smtClean="0">
                <a:solidFill>
                  <a:srgbClr val="7B003B"/>
                </a:solidFill>
                <a:latin typeface="Book Antiqua" pitchFamily="18" charset="0"/>
              </a:rPr>
              <a:t>Milieu urbain : 27,6%  (160 mille femmes) ;</a:t>
            </a:r>
          </a:p>
          <a:p>
            <a:pPr lvl="1" algn="just">
              <a:buBlip>
                <a:blip r:embed="rId2"/>
              </a:buBlip>
              <a:defRPr/>
            </a:pPr>
            <a:r>
              <a:rPr lang="fr-FR" b="1" dirty="0" smtClean="0">
                <a:solidFill>
                  <a:srgbClr val="7B003B"/>
                </a:solidFill>
                <a:latin typeface="Book Antiqua" pitchFamily="18" charset="0"/>
              </a:rPr>
              <a:t>Milieu rural : 31,3%  (84 mille femmes).</a:t>
            </a:r>
          </a:p>
          <a:p>
            <a:pPr lvl="1" algn="just">
              <a:buBlip>
                <a:blip r:embed="rId2"/>
              </a:buBlip>
              <a:defRPr/>
            </a:pPr>
            <a:endParaRPr lang="fr-FR" b="1" dirty="0" smtClean="0">
              <a:solidFill>
                <a:srgbClr val="7B003B"/>
              </a:solidFill>
              <a:latin typeface="Book Antiqua" pitchFamily="18" charset="0"/>
            </a:endParaRPr>
          </a:p>
          <a:p>
            <a:pPr marL="342900" lvl="1" indent="-342900" algn="just">
              <a:buClr>
                <a:srgbClr val="7B003B"/>
              </a:buClr>
              <a:buNone/>
              <a:defRPr/>
            </a:pPr>
            <a:r>
              <a:rPr lang="fr-FR" sz="3000" b="1" dirty="0" smtClean="0">
                <a:solidFill>
                  <a:srgbClr val="7B003B"/>
                </a:solidFill>
                <a:latin typeface="Book Antiqua" pitchFamily="18" charset="0"/>
              </a:rPr>
              <a:t>Dans les établissement d’enseignement et de formation</a:t>
            </a:r>
          </a:p>
          <a:p>
            <a:pPr algn="just">
              <a:buBlip>
                <a:blip r:embed="rId2"/>
              </a:buBlip>
              <a:defRPr/>
            </a:pPr>
            <a:r>
              <a:rPr lang="fr-FR" b="1" dirty="0" smtClean="0">
                <a:solidFill>
                  <a:srgbClr val="0070C0"/>
                </a:solidFill>
                <a:latin typeface="Book Antiqua" pitchFamily="18" charset="0"/>
              </a:rPr>
              <a:t>Prévalence </a:t>
            </a:r>
            <a:r>
              <a:rPr lang="fr-FR" b="1" dirty="0" smtClean="0">
                <a:solidFill>
                  <a:srgbClr val="7B003B"/>
                </a:solidFill>
                <a:latin typeface="Book Antiqua" pitchFamily="18" charset="0"/>
              </a:rPr>
              <a:t> : 16,2%, soit  54 mille femmes.</a:t>
            </a: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29</a:t>
            </a:fld>
            <a:endParaRPr lang="fr-FR"/>
          </a:p>
        </p:txBody>
      </p:sp>
      <p:sp>
        <p:nvSpPr>
          <p:cNvPr id="6" name="Titre 1"/>
          <p:cNvSpPr>
            <a:spLocks noGrp="1"/>
          </p:cNvSpPr>
          <p:nvPr>
            <p:ph type="title"/>
          </p:nvPr>
        </p:nvSpPr>
        <p:spPr>
          <a:xfrm>
            <a:off x="714348" y="714356"/>
            <a:ext cx="7929618" cy="571503"/>
          </a:xfrm>
        </p:spPr>
        <p:txBody>
          <a:bodyPr/>
          <a:lstStyle/>
          <a:p>
            <a:r>
              <a:rPr lang="fr-FR" sz="3000" dirty="0" smtClean="0">
                <a:latin typeface="Book Antiqua" pitchFamily="18" charset="0"/>
              </a:rPr>
              <a:t>Violence psychologique (suite)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500034" y="622286"/>
            <a:ext cx="8286750" cy="806450"/>
          </a:xfrm>
        </p:spPr>
        <p:txBody>
          <a:bodyPr/>
          <a:lstStyle/>
          <a:p>
            <a:r>
              <a:rPr lang="fr-FR" sz="3200" dirty="0" smtClean="0">
                <a:latin typeface="Book Antiqua" pitchFamily="18" charset="0"/>
              </a:rPr>
              <a:t>Contexte et justification</a:t>
            </a:r>
            <a:endParaRPr lang="fr-FR" sz="3200" dirty="0" smtClean="0">
              <a:latin typeface="Baskerville Old Face" pitchFamily="18" charset="0"/>
            </a:endParaRPr>
          </a:p>
        </p:txBody>
      </p:sp>
      <p:sp>
        <p:nvSpPr>
          <p:cNvPr id="17410" name="Espace réservé du contenu 2"/>
          <p:cNvSpPr>
            <a:spLocks noGrp="1"/>
          </p:cNvSpPr>
          <p:nvPr>
            <p:ph idx="1"/>
          </p:nvPr>
        </p:nvSpPr>
        <p:spPr>
          <a:xfrm>
            <a:off x="0" y="1500174"/>
            <a:ext cx="8786874" cy="4714875"/>
          </a:xfrm>
        </p:spPr>
        <p:txBody>
          <a:bodyPr/>
          <a:lstStyle/>
          <a:p>
            <a:pPr algn="just"/>
            <a:r>
              <a:rPr lang="fr-FR" b="1" dirty="0" smtClean="0">
                <a:solidFill>
                  <a:srgbClr val="7B003B"/>
                </a:solidFill>
                <a:latin typeface="Book Antiqua" pitchFamily="18" charset="0"/>
              </a:rPr>
              <a:t>Stratégie de proximité avec le citoyen par l’extension du champ de couverture des enquêtes et études aux nouvelles préoccupations de la société.  </a:t>
            </a:r>
          </a:p>
          <a:p>
            <a:pPr algn="just"/>
            <a:endParaRPr lang="fr-FR" b="1" dirty="0" smtClean="0">
              <a:solidFill>
                <a:srgbClr val="7B003B"/>
              </a:solidFill>
              <a:latin typeface="Book Antiqua" pitchFamily="18" charset="0"/>
            </a:endParaRPr>
          </a:p>
          <a:p>
            <a:pPr algn="just"/>
            <a:r>
              <a:rPr lang="fr-FR" b="1" dirty="0" smtClean="0">
                <a:solidFill>
                  <a:srgbClr val="7B003B"/>
                </a:solidFill>
                <a:latin typeface="Book Antiqua" pitchFamily="18" charset="0"/>
              </a:rPr>
              <a:t>Répondre aux besoins en données en particulier pour la mise en œuvre du Plan stratégique et du Plan opérationnel de lutte contre la violence à l’égard des femmes. </a:t>
            </a:r>
          </a:p>
          <a:p>
            <a:pPr algn="just"/>
            <a:endParaRPr lang="fr-FR" b="1" dirty="0" smtClean="0">
              <a:solidFill>
                <a:srgbClr val="7B003B"/>
              </a:solidFill>
              <a:latin typeface="Book Antiqua" pitchFamily="18" charset="0"/>
            </a:endParaRPr>
          </a:p>
          <a:p>
            <a:pPr algn="just"/>
            <a:r>
              <a:rPr lang="fr-FR" b="1" dirty="0" smtClean="0">
                <a:solidFill>
                  <a:srgbClr val="7B003B"/>
                </a:solidFill>
                <a:latin typeface="Book Antiqua" pitchFamily="18" charset="0"/>
              </a:rPr>
              <a:t>L’ enquête est réalisée avec l’appui de UN </a:t>
            </a:r>
            <a:r>
              <a:rPr lang="fr-FR" b="1" dirty="0" err="1" smtClean="0">
                <a:solidFill>
                  <a:srgbClr val="7B003B"/>
                </a:solidFill>
                <a:latin typeface="Book Antiqua" pitchFamily="18" charset="0"/>
              </a:rPr>
              <a:t>Women</a:t>
            </a:r>
            <a:r>
              <a:rPr lang="fr-FR" b="1" dirty="0" smtClean="0">
                <a:solidFill>
                  <a:srgbClr val="7B003B"/>
                </a:solidFill>
                <a:latin typeface="Book Antiqua" pitchFamily="18" charset="0"/>
              </a:rPr>
              <a:t>.</a:t>
            </a:r>
          </a:p>
        </p:txBody>
      </p:sp>
      <p:sp>
        <p:nvSpPr>
          <p:cNvPr id="4" name="Espace réservé du numéro de diapositive 3"/>
          <p:cNvSpPr>
            <a:spLocks noGrp="1"/>
          </p:cNvSpPr>
          <p:nvPr>
            <p:ph type="sldNum" sz="quarter" idx="11"/>
          </p:nvPr>
        </p:nvSpPr>
        <p:spPr/>
        <p:txBody>
          <a:bodyPr/>
          <a:lstStyle/>
          <a:p>
            <a:pPr>
              <a:defRPr/>
            </a:pPr>
            <a:fld id="{2D9B715E-8A80-4F40-B0DA-5E97D00B22A4}" type="slidenum">
              <a:rPr lang="fr-FR" smtClean="0"/>
              <a:pPr>
                <a:defRPr/>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re 1"/>
          <p:cNvSpPr>
            <a:spLocks noGrp="1"/>
          </p:cNvSpPr>
          <p:nvPr>
            <p:ph type="title"/>
          </p:nvPr>
        </p:nvSpPr>
        <p:spPr>
          <a:xfrm>
            <a:off x="1214438" y="2428875"/>
            <a:ext cx="6985000" cy="806450"/>
          </a:xfrm>
        </p:spPr>
        <p:txBody>
          <a:bodyPr/>
          <a:lstStyle/>
          <a:p>
            <a:r>
              <a:rPr lang="fr-FR" dirty="0" smtClean="0">
                <a:latin typeface="Arial Rounded MT Bold" pitchFamily="34" charset="0"/>
              </a:rPr>
              <a:t>Violence  économique</a:t>
            </a:r>
          </a:p>
        </p:txBody>
      </p:sp>
      <p:sp>
        <p:nvSpPr>
          <p:cNvPr id="4" name="Espace réservé du numéro de diapositive 3"/>
          <p:cNvSpPr>
            <a:spLocks noGrp="1"/>
          </p:cNvSpPr>
          <p:nvPr>
            <p:ph type="sldNum" sz="quarter" idx="11"/>
          </p:nvPr>
        </p:nvSpPr>
        <p:spPr/>
        <p:txBody>
          <a:bodyPr/>
          <a:lstStyle/>
          <a:p>
            <a:pPr>
              <a:defRPr/>
            </a:pPr>
            <a:fld id="{C9535268-0909-42E8-807B-953E560D9523}" type="slidenum">
              <a:rPr lang="fr-FR" smtClean="0"/>
              <a:pPr>
                <a:defRPr/>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1000100" y="500042"/>
            <a:ext cx="6929486" cy="571500"/>
          </a:xfrm>
        </p:spPr>
        <p:txBody>
          <a:bodyPr/>
          <a:lstStyle/>
          <a:p>
            <a:r>
              <a:rPr lang="fr-FR" sz="3600" dirty="0" smtClean="0">
                <a:latin typeface="Book Antiqua" pitchFamily="18" charset="0"/>
              </a:rPr>
              <a:t>Violence économique</a:t>
            </a:r>
          </a:p>
        </p:txBody>
      </p:sp>
      <p:sp>
        <p:nvSpPr>
          <p:cNvPr id="3" name="Espace réservé du contenu 2"/>
          <p:cNvSpPr>
            <a:spLocks noGrp="1"/>
          </p:cNvSpPr>
          <p:nvPr>
            <p:ph idx="1"/>
          </p:nvPr>
        </p:nvSpPr>
        <p:spPr>
          <a:xfrm>
            <a:off x="214282" y="1071546"/>
            <a:ext cx="8786812" cy="4929222"/>
          </a:xfrm>
        </p:spPr>
        <p:txBody>
          <a:bodyPr/>
          <a:lstStyle/>
          <a:p>
            <a:pPr>
              <a:buFont typeface="Wingdings" pitchFamily="2" charset="2"/>
              <a:buChar char="Ø"/>
              <a:defRPr/>
            </a:pPr>
            <a:r>
              <a:rPr lang="fr-FR" sz="3200" b="1" dirty="0" smtClean="0">
                <a:solidFill>
                  <a:srgbClr val="7B003B"/>
                </a:solidFill>
                <a:latin typeface="Book Antiqua" pitchFamily="18" charset="0"/>
              </a:rPr>
              <a:t> Définition</a:t>
            </a:r>
          </a:p>
          <a:p>
            <a:pPr algn="just">
              <a:buNone/>
            </a:pPr>
            <a:r>
              <a:rPr lang="fr-FR" sz="2000" b="1" dirty="0" smtClean="0">
                <a:solidFill>
                  <a:srgbClr val="7B003B"/>
                </a:solidFill>
                <a:latin typeface="Book Antiqua" pitchFamily="18" charset="0"/>
              </a:rPr>
              <a:t>Tout acte «</a:t>
            </a:r>
            <a:r>
              <a:rPr lang="fr-FR" sz="2000" b="1" i="1" dirty="0" smtClean="0">
                <a:solidFill>
                  <a:srgbClr val="7B003B"/>
                </a:solidFill>
                <a:latin typeface="Book Antiqua" pitchFamily="18" charset="0"/>
              </a:rPr>
              <a:t> qui consiste notamment à nier à une femme le droit d’accéder aux ressources et d’en avoir la libre disposition</a:t>
            </a:r>
            <a:r>
              <a:rPr lang="fr-FR" sz="2000" b="1" dirty="0" smtClean="0">
                <a:solidFill>
                  <a:srgbClr val="7B003B"/>
                </a:solidFill>
                <a:latin typeface="Book Antiqua" pitchFamily="18" charset="0"/>
              </a:rPr>
              <a:t> ».</a:t>
            </a:r>
          </a:p>
          <a:p>
            <a:pPr>
              <a:buFont typeface="Wingdings" pitchFamily="2" charset="2"/>
              <a:buChar char="Ø"/>
              <a:defRPr/>
            </a:pPr>
            <a:r>
              <a:rPr lang="fr-FR" sz="3200" b="1" dirty="0" smtClean="0">
                <a:solidFill>
                  <a:srgbClr val="7B003B"/>
                </a:solidFill>
                <a:latin typeface="Book Antiqua" pitchFamily="18" charset="0"/>
              </a:rPr>
              <a:t> Prévalence </a:t>
            </a:r>
          </a:p>
          <a:p>
            <a:pPr marL="0" indent="0">
              <a:buFontTx/>
              <a:buNone/>
              <a:defRPr/>
            </a:pPr>
            <a:r>
              <a:rPr lang="fr-FR" dirty="0" smtClean="0">
                <a:solidFill>
                  <a:srgbClr val="7B003B"/>
                </a:solidFill>
                <a:latin typeface="Arial Rounded MT Bold" pitchFamily="34" charset="0"/>
              </a:rPr>
              <a:t>Au niveau national : </a:t>
            </a:r>
            <a:r>
              <a:rPr lang="fr-FR" b="1" dirty="0" smtClean="0">
                <a:solidFill>
                  <a:srgbClr val="FF0000"/>
                </a:solidFill>
                <a:latin typeface="Arial Rounded MT Bold" pitchFamily="34" charset="0"/>
              </a:rPr>
              <a:t>8,2%</a:t>
            </a:r>
            <a:r>
              <a:rPr lang="fr-FR" dirty="0" smtClean="0">
                <a:solidFill>
                  <a:srgbClr val="7B003B"/>
                </a:solidFill>
                <a:latin typeface="Arial Rounded MT Bold" pitchFamily="34" charset="0"/>
              </a:rPr>
              <a:t>, soit 181 mille femmes </a:t>
            </a:r>
          </a:p>
          <a:p>
            <a:pPr marL="0" indent="0">
              <a:buFontTx/>
              <a:buNone/>
              <a:defRPr/>
            </a:pPr>
            <a:r>
              <a:rPr lang="fr-FR" dirty="0" smtClean="0">
                <a:solidFill>
                  <a:srgbClr val="7B003B"/>
                </a:solidFill>
                <a:latin typeface="Arial Rounded MT Bold" pitchFamily="34" charset="0"/>
              </a:rPr>
              <a:t>2 fois plus élevée dans le milieu rural:</a:t>
            </a:r>
          </a:p>
          <a:p>
            <a:pPr lvl="1">
              <a:defRPr/>
            </a:pPr>
            <a:r>
              <a:rPr lang="fr-FR" dirty="0" smtClean="0">
                <a:solidFill>
                  <a:srgbClr val="7B003B"/>
                </a:solidFill>
                <a:latin typeface="Arial Rounded MT Bold" pitchFamily="34" charset="0"/>
              </a:rPr>
              <a:t>Milieu urbain:  6,3% (près de 100 mille) ; </a:t>
            </a:r>
          </a:p>
          <a:p>
            <a:pPr lvl="1">
              <a:defRPr/>
            </a:pPr>
            <a:r>
              <a:rPr lang="fr-FR" dirty="0" smtClean="0">
                <a:solidFill>
                  <a:srgbClr val="7B003B"/>
                </a:solidFill>
                <a:latin typeface="Arial Rounded MT Bold" pitchFamily="34" charset="0"/>
              </a:rPr>
              <a:t>Milieu rural :   12,8% (82 mille).</a:t>
            </a:r>
          </a:p>
          <a:p>
            <a:pPr lvl="1">
              <a:buNone/>
              <a:defRPr/>
            </a:pPr>
            <a:r>
              <a:rPr lang="fr-FR" sz="2400" dirty="0" smtClean="0">
                <a:solidFill>
                  <a:srgbClr val="7B003B"/>
                </a:solidFill>
                <a:latin typeface="Arial Rounded MT Bold" pitchFamily="34" charset="0"/>
                <a:ea typeface="+mn-ea"/>
                <a:cs typeface="+mn-cs"/>
              </a:rPr>
              <a:t>Par contexte:</a:t>
            </a:r>
          </a:p>
          <a:p>
            <a:pPr lvl="1">
              <a:defRPr/>
            </a:pPr>
            <a:r>
              <a:rPr lang="fr-FR" dirty="0" smtClean="0">
                <a:solidFill>
                  <a:srgbClr val="7B003B"/>
                </a:solidFill>
                <a:latin typeface="Arial Rounded MT Bold" pitchFamily="34" charset="0"/>
              </a:rPr>
              <a:t>le cadre conjugal : 9,3%, 126 mille femmes</a:t>
            </a:r>
          </a:p>
          <a:p>
            <a:pPr lvl="1">
              <a:defRPr/>
            </a:pPr>
            <a:r>
              <a:rPr lang="fr-FR" dirty="0" smtClean="0">
                <a:solidFill>
                  <a:srgbClr val="7B003B"/>
                </a:solidFill>
                <a:latin typeface="Arial Rounded MT Bold" pitchFamily="34" charset="0"/>
              </a:rPr>
              <a:t> contexte familial  : 2,4%, 53 mille. </a:t>
            </a:r>
          </a:p>
          <a:p>
            <a:pPr algn="just">
              <a:buBlip>
                <a:blip r:embed="rId2"/>
              </a:buBlip>
              <a:defRPr/>
            </a:pPr>
            <a:r>
              <a:rPr lang="fr-FR" b="1" dirty="0" smtClean="0">
                <a:solidFill>
                  <a:srgbClr val="0070C0"/>
                </a:solidFill>
                <a:latin typeface="Book Antiqua" pitchFamily="18" charset="0"/>
              </a:rPr>
              <a:t>Victimes :</a:t>
            </a:r>
            <a:r>
              <a:rPr lang="fr-FR" dirty="0" smtClean="0">
                <a:solidFill>
                  <a:srgbClr val="7B003B"/>
                </a:solidFill>
                <a:latin typeface="Arial Rounded MT Bold" pitchFamily="34" charset="0"/>
              </a:rPr>
              <a:t> </a:t>
            </a:r>
            <a:r>
              <a:rPr lang="fr-FR" sz="2000" dirty="0" smtClean="0">
                <a:solidFill>
                  <a:srgbClr val="7B003B"/>
                </a:solidFill>
                <a:latin typeface="Arial Rounded MT Bold" pitchFamily="34" charset="0"/>
              </a:rPr>
              <a:t>femmes sans niveau d’instruction (11% contre 2,3% parmi celles ayant un niveau supérieur).</a:t>
            </a:r>
          </a:p>
          <a:p>
            <a:pPr indent="0" algn="just">
              <a:buFontTx/>
              <a:buNone/>
              <a:defRPr/>
            </a:pPr>
            <a:endParaRPr lang="fr-FR"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re 1"/>
          <p:cNvSpPr>
            <a:spLocks noGrp="1"/>
          </p:cNvSpPr>
          <p:nvPr>
            <p:ph type="title"/>
          </p:nvPr>
        </p:nvSpPr>
        <p:spPr>
          <a:xfrm>
            <a:off x="1214438" y="2428875"/>
            <a:ext cx="6985000" cy="1571625"/>
          </a:xfrm>
        </p:spPr>
        <p:txBody>
          <a:bodyPr/>
          <a:lstStyle/>
          <a:p>
            <a:r>
              <a:rPr lang="fr-FR" dirty="0" smtClean="0">
                <a:latin typeface="Arial Rounded MT Bold" pitchFamily="34" charset="0"/>
              </a:rPr>
              <a:t>Atteintes à la liberté individuelle</a:t>
            </a:r>
            <a:r>
              <a:rPr lang="fr-FR" sz="3200" dirty="0" smtClean="0">
                <a:latin typeface="Arial Rounded MT Bold" pitchFamily="34" charset="0"/>
              </a:rPr>
              <a:t/>
            </a:r>
            <a:br>
              <a:rPr lang="fr-FR" sz="3200" dirty="0" smtClean="0">
                <a:latin typeface="Arial Rounded MT Bold" pitchFamily="34" charset="0"/>
              </a:rPr>
            </a:br>
            <a:endParaRPr lang="fr-FR" sz="3200" dirty="0" smtClean="0">
              <a:latin typeface="Arial Rounded MT Bold" pitchFamily="34" charset="0"/>
            </a:endParaRPr>
          </a:p>
        </p:txBody>
      </p:sp>
      <p:sp>
        <p:nvSpPr>
          <p:cNvPr id="4" name="Espace réservé du numéro de diapositive 3"/>
          <p:cNvSpPr>
            <a:spLocks noGrp="1"/>
          </p:cNvSpPr>
          <p:nvPr>
            <p:ph type="sldNum" sz="quarter" idx="11"/>
          </p:nvPr>
        </p:nvSpPr>
        <p:spPr/>
        <p:txBody>
          <a:bodyPr/>
          <a:lstStyle/>
          <a:p>
            <a:pPr>
              <a:defRPr/>
            </a:pPr>
            <a:fld id="{D17D191E-8872-410F-AE13-06844F146FEC}" type="slidenum">
              <a:rPr lang="fr-FR" smtClean="0"/>
              <a:pPr>
                <a:defRPr/>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1071538" y="642918"/>
            <a:ext cx="7715304" cy="571500"/>
          </a:xfrm>
        </p:spPr>
        <p:txBody>
          <a:bodyPr/>
          <a:lstStyle/>
          <a:p>
            <a:r>
              <a:rPr lang="fr-FR" sz="3600" dirty="0" smtClean="0">
                <a:latin typeface="Arial Rounded MT Bold" pitchFamily="34" charset="0"/>
              </a:rPr>
              <a:t>Atteintes à la liberté individuelle</a:t>
            </a:r>
            <a:endParaRPr lang="fr-FR" sz="3600" dirty="0" smtClean="0">
              <a:latin typeface="Book Antiqua" pitchFamily="18" charset="0"/>
            </a:endParaRPr>
          </a:p>
        </p:txBody>
      </p:sp>
      <p:sp>
        <p:nvSpPr>
          <p:cNvPr id="3" name="Espace réservé du contenu 2"/>
          <p:cNvSpPr>
            <a:spLocks noGrp="1"/>
          </p:cNvSpPr>
          <p:nvPr>
            <p:ph idx="1"/>
          </p:nvPr>
        </p:nvSpPr>
        <p:spPr>
          <a:xfrm>
            <a:off x="214282" y="1214422"/>
            <a:ext cx="8786812" cy="4929222"/>
          </a:xfrm>
        </p:spPr>
        <p:txBody>
          <a:bodyPr/>
          <a:lstStyle/>
          <a:p>
            <a:pPr>
              <a:buFont typeface="Wingdings" pitchFamily="2" charset="2"/>
              <a:buChar char="Ø"/>
              <a:defRPr/>
            </a:pPr>
            <a:r>
              <a:rPr lang="fr-FR" sz="3200" b="1" dirty="0" smtClean="0">
                <a:solidFill>
                  <a:srgbClr val="7B003B"/>
                </a:solidFill>
                <a:latin typeface="Book Antiqua" pitchFamily="18" charset="0"/>
              </a:rPr>
              <a:t> Définition</a:t>
            </a:r>
          </a:p>
          <a:p>
            <a:pPr marL="0" indent="0">
              <a:buNone/>
              <a:defRPr/>
            </a:pPr>
            <a:r>
              <a:rPr lang="fr-FR" sz="2000" b="1" dirty="0" smtClean="0">
                <a:solidFill>
                  <a:srgbClr val="7B003B"/>
                </a:solidFill>
                <a:latin typeface="Book Antiqua" pitchFamily="18" charset="0"/>
              </a:rPr>
              <a:t>Cette forme de violence se manifeste par le contrôle des sorties de la femme, du choix de ses amies/amis, de sa tenue vestimentaire, de la liberté d’étudier ou de travailler, d’utiliser une méthode de contraception, etc.</a:t>
            </a:r>
          </a:p>
          <a:p>
            <a:pPr marL="0" indent="0" algn="just">
              <a:buFontTx/>
              <a:buNone/>
              <a:defRPr/>
            </a:pPr>
            <a:endParaRPr lang="fr-FR" sz="800" b="1" dirty="0" smtClean="0">
              <a:solidFill>
                <a:srgbClr val="7B003B"/>
              </a:solidFill>
              <a:latin typeface="Book Antiqua" pitchFamily="18" charset="0"/>
            </a:endParaRPr>
          </a:p>
          <a:p>
            <a:pPr>
              <a:buFont typeface="Wingdings" pitchFamily="2" charset="2"/>
              <a:buChar char="Ø"/>
              <a:defRPr/>
            </a:pPr>
            <a:r>
              <a:rPr lang="fr-FR" sz="3200" b="1" dirty="0" smtClean="0">
                <a:solidFill>
                  <a:srgbClr val="7B003B"/>
                </a:solidFill>
                <a:latin typeface="Book Antiqua" pitchFamily="18" charset="0"/>
              </a:rPr>
              <a:t> Prévalence </a:t>
            </a:r>
          </a:p>
          <a:p>
            <a:pPr marL="0" indent="0">
              <a:buFontTx/>
              <a:buNone/>
              <a:defRPr/>
            </a:pPr>
            <a:endParaRPr lang="fr-FR" sz="800" b="1" dirty="0" smtClean="0">
              <a:solidFill>
                <a:srgbClr val="7B003B"/>
              </a:solidFill>
              <a:latin typeface="Book Antiqua" pitchFamily="18" charset="0"/>
            </a:endParaRPr>
          </a:p>
          <a:p>
            <a:pPr marL="0" indent="0">
              <a:buFontTx/>
              <a:buNone/>
              <a:defRPr/>
            </a:pPr>
            <a:r>
              <a:rPr lang="fr-FR" dirty="0" smtClean="0">
                <a:solidFill>
                  <a:srgbClr val="7B003B"/>
                </a:solidFill>
                <a:latin typeface="Arial Rounded MT Bold" pitchFamily="34" charset="0"/>
              </a:rPr>
              <a:t>Au niveau national : </a:t>
            </a:r>
            <a:r>
              <a:rPr lang="fr-FR" b="1" dirty="0" smtClean="0">
                <a:solidFill>
                  <a:srgbClr val="FF0000"/>
                </a:solidFill>
                <a:latin typeface="Arial Rounded MT Bold" pitchFamily="34" charset="0"/>
              </a:rPr>
              <a:t>31,3%</a:t>
            </a:r>
            <a:r>
              <a:rPr lang="fr-FR" dirty="0" smtClean="0">
                <a:solidFill>
                  <a:srgbClr val="7B003B"/>
                </a:solidFill>
                <a:latin typeface="Arial Rounded MT Bold" pitchFamily="34" charset="0"/>
              </a:rPr>
              <a:t>, soit près de 3 millions de femmes </a:t>
            </a:r>
          </a:p>
          <a:p>
            <a:pPr lvl="1">
              <a:defRPr/>
            </a:pPr>
            <a:r>
              <a:rPr lang="fr-FR" dirty="0" smtClean="0">
                <a:solidFill>
                  <a:srgbClr val="7B003B"/>
                </a:solidFill>
                <a:latin typeface="Arial Rounded MT Bold" pitchFamily="34" charset="0"/>
              </a:rPr>
              <a:t>Milieu urbain:  un taux de  prévalence de 31,3% (1,8 millions) ; </a:t>
            </a:r>
          </a:p>
          <a:p>
            <a:pPr lvl="1">
              <a:defRPr/>
            </a:pPr>
            <a:r>
              <a:rPr lang="fr-FR" dirty="0" smtClean="0">
                <a:solidFill>
                  <a:srgbClr val="7B003B"/>
                </a:solidFill>
                <a:latin typeface="Arial Rounded MT Bold" pitchFamily="34" charset="0"/>
              </a:rPr>
              <a:t>Milieu rural : une prévalence de 31,3% (1,2 millions).</a:t>
            </a:r>
          </a:p>
          <a:p>
            <a:pPr indent="0" algn="just">
              <a:buFontTx/>
              <a:buNone/>
              <a:defRPr/>
            </a:pPr>
            <a:endParaRPr lang="fr-FR"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A9ECD429-421E-47D0-96F5-918EE4AED6FE}" type="slidenum">
              <a:rPr lang="fr-FR" smtClean="0"/>
              <a:pPr>
                <a:defRPr/>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643050"/>
            <a:ext cx="9144000" cy="4572031"/>
          </a:xfrm>
        </p:spPr>
        <p:txBody>
          <a:bodyPr/>
          <a:lstStyle/>
          <a:p>
            <a:pPr algn="just">
              <a:buBlip>
                <a:blip r:embed="rId2"/>
              </a:buBlip>
              <a:defRPr/>
            </a:pPr>
            <a:endParaRPr lang="fr-FR" b="1" dirty="0" smtClean="0">
              <a:solidFill>
                <a:srgbClr val="0070C0"/>
              </a:solidFill>
              <a:latin typeface="Book Antiqua" pitchFamily="18" charset="0"/>
            </a:endParaRPr>
          </a:p>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30,3% (soit 2 millions de femmes); </a:t>
            </a:r>
          </a:p>
          <a:p>
            <a:pPr lvl="1" algn="just">
              <a:buBlip>
                <a:blip r:embed="rId2"/>
              </a:buBlip>
              <a:defRPr/>
            </a:pPr>
            <a:r>
              <a:rPr lang="fr-FR" b="1" dirty="0" smtClean="0">
                <a:solidFill>
                  <a:srgbClr val="7B003B"/>
                </a:solidFill>
                <a:latin typeface="Book Antiqua" pitchFamily="18" charset="0"/>
              </a:rPr>
              <a:t>Milieu urbain : 31,5%  (1,2 millions de femmes) ;</a:t>
            </a:r>
          </a:p>
          <a:p>
            <a:pPr lvl="1" algn="just">
              <a:buBlip>
                <a:blip r:embed="rId2"/>
              </a:buBlip>
              <a:defRPr/>
            </a:pPr>
            <a:r>
              <a:rPr lang="fr-FR" b="1" dirty="0" smtClean="0">
                <a:solidFill>
                  <a:srgbClr val="7B003B"/>
                </a:solidFill>
                <a:latin typeface="Book Antiqua" pitchFamily="18" charset="0"/>
              </a:rPr>
              <a:t>Milieu rural : 28,6%  (787 mille femmes).</a:t>
            </a:r>
          </a:p>
          <a:p>
            <a:pPr lvl="1" algn="just">
              <a:buBlip>
                <a:blip r:embed="rId2"/>
              </a:buBlip>
              <a:defRPr/>
            </a:pPr>
            <a:endParaRPr lang="fr-FR"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rPr>
              <a:t>Victimes</a:t>
            </a:r>
            <a:endParaRPr lang="fr-FR" b="1" dirty="0" smtClean="0">
              <a:solidFill>
                <a:srgbClr val="7B003B"/>
              </a:solidFill>
              <a:latin typeface="Book Antiqua" pitchFamily="18" charset="0"/>
            </a:endParaRPr>
          </a:p>
          <a:p>
            <a:pPr lvl="1" algn="just">
              <a:buBlip>
                <a:blip r:embed="rId2"/>
              </a:buBlip>
              <a:defRPr/>
            </a:pPr>
            <a:r>
              <a:rPr lang="fr-FR" b="1" dirty="0" smtClean="0">
                <a:solidFill>
                  <a:srgbClr val="7B003B"/>
                </a:solidFill>
                <a:latin typeface="Book Antiqua" pitchFamily="18" charset="0"/>
              </a:rPr>
              <a:t>Les jeunes femmes de 18 à 24 ans: 37,8% contre 18,9% pour les 50-59 ans ;</a:t>
            </a:r>
          </a:p>
          <a:p>
            <a:pPr lvl="1" algn="just">
              <a:buBlip>
                <a:blip r:embed="rId2"/>
              </a:buBlip>
              <a:defRPr/>
            </a:pPr>
            <a:r>
              <a:rPr lang="fr-FR" b="1" dirty="0" smtClean="0">
                <a:solidFill>
                  <a:srgbClr val="7B003B"/>
                </a:solidFill>
                <a:latin typeface="Book Antiqua" pitchFamily="18" charset="0"/>
              </a:rPr>
              <a:t>Les femmes au chômage : 39,4% contre 29,9% parmi les femmes actives occupées. </a:t>
            </a:r>
          </a:p>
          <a:p>
            <a:pPr lvl="1" algn="just">
              <a:buBlip>
                <a:blip r:embed="rId2"/>
              </a:buBlip>
              <a:defRPr/>
            </a:pPr>
            <a:endParaRPr lang="fr-FR" b="1" dirty="0" smtClean="0">
              <a:solidFill>
                <a:srgbClr val="7B003B"/>
              </a:solidFill>
              <a:latin typeface="Book Antiqua" pitchFamily="18" charset="0"/>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34</a:t>
            </a:fld>
            <a:endParaRPr lang="fr-FR"/>
          </a:p>
        </p:txBody>
      </p:sp>
      <p:sp>
        <p:nvSpPr>
          <p:cNvPr id="6" name="Titre 1"/>
          <p:cNvSpPr>
            <a:spLocks noGrp="1"/>
          </p:cNvSpPr>
          <p:nvPr>
            <p:ph type="title"/>
          </p:nvPr>
        </p:nvSpPr>
        <p:spPr>
          <a:xfrm>
            <a:off x="571472" y="1071546"/>
            <a:ext cx="7929618" cy="571503"/>
          </a:xfrm>
        </p:spPr>
        <p:txBody>
          <a:bodyPr/>
          <a:lstStyle/>
          <a:p>
            <a:r>
              <a:rPr lang="fr-FR" sz="3200" dirty="0" smtClean="0">
                <a:latin typeface="Arial Rounded MT Bold" pitchFamily="34" charset="0"/>
              </a:rPr>
              <a:t>Atteintes à la liberté individuelle dans le contexte conjugal</a:t>
            </a:r>
            <a:endParaRPr lang="fr-FR" sz="3000" dirty="0" smtClean="0">
              <a:latin typeface="Book Antiqu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14488"/>
            <a:ext cx="9144000" cy="4500593"/>
          </a:xfrm>
        </p:spPr>
        <p:txBody>
          <a:bodyPr/>
          <a:lstStyle/>
          <a:p>
            <a:pPr algn="just">
              <a:buBlip>
                <a:blip r:embed="rId2"/>
              </a:buBlip>
              <a:defRPr/>
            </a:pPr>
            <a:endParaRPr lang="fr-FR" b="1" dirty="0" smtClean="0">
              <a:solidFill>
                <a:srgbClr val="0070C0"/>
              </a:solidFill>
              <a:latin typeface="Book Antiqua" pitchFamily="18" charset="0"/>
            </a:endParaRPr>
          </a:p>
          <a:p>
            <a:pPr algn="just">
              <a:buBlip>
                <a:blip r:embed="rId2"/>
              </a:buBlip>
              <a:defRPr/>
            </a:pPr>
            <a:r>
              <a:rPr lang="fr-FR" b="1" dirty="0" smtClean="0">
                <a:solidFill>
                  <a:srgbClr val="0070C0"/>
                </a:solidFill>
                <a:latin typeface="Book Antiqua" pitchFamily="18" charset="0"/>
              </a:rPr>
              <a:t>Prévalence : </a:t>
            </a:r>
          </a:p>
          <a:p>
            <a:pPr lvl="1" algn="just">
              <a:buBlip>
                <a:blip r:embed="rId2"/>
              </a:buBlip>
              <a:defRPr/>
            </a:pPr>
            <a:r>
              <a:rPr lang="fr-FR" b="1" dirty="0" smtClean="0">
                <a:solidFill>
                  <a:srgbClr val="7B003B"/>
                </a:solidFill>
                <a:latin typeface="Book Antiqua" pitchFamily="18" charset="0"/>
              </a:rPr>
              <a:t>Niveau national : 6,5% (soit 617 mille femmes); </a:t>
            </a:r>
          </a:p>
          <a:p>
            <a:pPr lvl="1" algn="just">
              <a:buBlip>
                <a:blip r:embed="rId2"/>
              </a:buBlip>
              <a:defRPr/>
            </a:pPr>
            <a:r>
              <a:rPr lang="fr-FR" b="1" dirty="0" smtClean="0">
                <a:solidFill>
                  <a:srgbClr val="7B003B"/>
                </a:solidFill>
                <a:latin typeface="Book Antiqua" pitchFamily="18" charset="0"/>
              </a:rPr>
              <a:t>Milieu urbain : 6,4%  (366 mille femmes) ;</a:t>
            </a:r>
          </a:p>
          <a:p>
            <a:pPr lvl="1" algn="just">
              <a:buBlip>
                <a:blip r:embed="rId2"/>
              </a:buBlip>
              <a:defRPr/>
            </a:pPr>
            <a:r>
              <a:rPr lang="fr-FR" b="1" dirty="0" smtClean="0">
                <a:solidFill>
                  <a:srgbClr val="7B003B"/>
                </a:solidFill>
                <a:latin typeface="Book Antiqua" pitchFamily="18" charset="0"/>
              </a:rPr>
              <a:t>Milieu rural : 6,5%  (251 mille femmes).</a:t>
            </a:r>
          </a:p>
          <a:p>
            <a:pPr lvl="1" algn="just">
              <a:buBlip>
                <a:blip r:embed="rId2"/>
              </a:buBlip>
              <a:defRPr/>
            </a:pPr>
            <a:endParaRPr lang="fr-FR" b="1" dirty="0" smtClean="0">
              <a:solidFill>
                <a:srgbClr val="7B003B"/>
              </a:solidFill>
              <a:latin typeface="Book Antiqua" pitchFamily="18" charset="0"/>
            </a:endParaRPr>
          </a:p>
          <a:p>
            <a:pPr algn="just">
              <a:buBlip>
                <a:blip r:embed="rId2"/>
              </a:buBlip>
              <a:defRPr/>
            </a:pPr>
            <a:r>
              <a:rPr lang="fr-FR" b="1" dirty="0" smtClean="0">
                <a:solidFill>
                  <a:srgbClr val="0070C0"/>
                </a:solidFill>
                <a:latin typeface="Book Antiqua" pitchFamily="18" charset="0"/>
              </a:rPr>
              <a:t>Victimes</a:t>
            </a:r>
          </a:p>
          <a:p>
            <a:pPr algn="just">
              <a:buBlip>
                <a:blip r:embed="rId2"/>
              </a:buBlip>
              <a:defRPr/>
            </a:pPr>
            <a:endParaRPr lang="fr-FR" b="1" dirty="0" smtClean="0">
              <a:solidFill>
                <a:srgbClr val="7B003B"/>
              </a:solidFill>
              <a:latin typeface="Book Antiqua" pitchFamily="18" charset="0"/>
            </a:endParaRPr>
          </a:p>
          <a:p>
            <a:pPr lvl="1" algn="just">
              <a:buBlip>
                <a:blip r:embed="rId2"/>
              </a:buBlip>
              <a:defRPr/>
            </a:pPr>
            <a:r>
              <a:rPr lang="fr-FR" b="1" dirty="0" smtClean="0">
                <a:solidFill>
                  <a:srgbClr val="7B003B"/>
                </a:solidFill>
                <a:latin typeface="Book Antiqua" pitchFamily="18" charset="0"/>
              </a:rPr>
              <a:t>les jeunes de 18 à 24 ans : 21% contre 1,1% parmi les 50 à 59 ans ;</a:t>
            </a:r>
          </a:p>
          <a:p>
            <a:pPr lvl="1" algn="just">
              <a:buBlip>
                <a:blip r:embed="rId2"/>
              </a:buBlip>
              <a:defRPr/>
            </a:pPr>
            <a:r>
              <a:rPr lang="fr-FR" b="1" dirty="0" smtClean="0">
                <a:solidFill>
                  <a:srgbClr val="7B003B"/>
                </a:solidFill>
                <a:latin typeface="Book Antiqua" pitchFamily="18" charset="0"/>
              </a:rPr>
              <a:t>les femmes au chômage : 20% contre 5,5% parmi les actives occupées ;</a:t>
            </a:r>
          </a:p>
          <a:p>
            <a:pPr lvl="1" algn="just">
              <a:buBlip>
                <a:blip r:embed="rId2"/>
              </a:buBlip>
              <a:defRPr/>
            </a:pPr>
            <a:r>
              <a:rPr lang="fr-FR" b="1" dirty="0" smtClean="0">
                <a:solidFill>
                  <a:srgbClr val="7B003B"/>
                </a:solidFill>
                <a:latin typeface="Book Antiqua" pitchFamily="18" charset="0"/>
              </a:rPr>
              <a:t>les élèves et les étudiantes : 37%.</a:t>
            </a:r>
          </a:p>
          <a:p>
            <a:pPr lvl="1" algn="just">
              <a:buBlip>
                <a:blip r:embed="rId2"/>
              </a:buBlip>
              <a:defRPr/>
            </a:pPr>
            <a:endParaRPr lang="fr-FR" b="1" dirty="0" smtClean="0">
              <a:solidFill>
                <a:srgbClr val="7B003B"/>
              </a:solidFill>
              <a:latin typeface="Book Antiqua" pitchFamily="18" charset="0"/>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35</a:t>
            </a:fld>
            <a:endParaRPr lang="fr-FR"/>
          </a:p>
        </p:txBody>
      </p:sp>
      <p:sp>
        <p:nvSpPr>
          <p:cNvPr id="6" name="Titre 1"/>
          <p:cNvSpPr>
            <a:spLocks noGrp="1"/>
          </p:cNvSpPr>
          <p:nvPr>
            <p:ph type="title"/>
          </p:nvPr>
        </p:nvSpPr>
        <p:spPr>
          <a:xfrm>
            <a:off x="571472" y="1071546"/>
            <a:ext cx="7929618" cy="571503"/>
          </a:xfrm>
        </p:spPr>
        <p:txBody>
          <a:bodyPr/>
          <a:lstStyle/>
          <a:p>
            <a:r>
              <a:rPr lang="fr-FR" sz="3200" dirty="0" smtClean="0">
                <a:latin typeface="Arial Rounded MT Bold" pitchFamily="34" charset="0"/>
              </a:rPr>
              <a:t>Atteintes à la liberté individuelle dans le contexte familial</a:t>
            </a:r>
            <a:endParaRPr lang="fr-FR" sz="3000" dirty="0" smtClean="0">
              <a:latin typeface="Book Antiqua"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85926"/>
            <a:ext cx="9144000" cy="4429155"/>
          </a:xfrm>
        </p:spPr>
        <p:txBody>
          <a:bodyPr/>
          <a:lstStyle/>
          <a:p>
            <a:pPr algn="just">
              <a:buBlip>
                <a:blip r:embed="rId2"/>
              </a:buBlip>
              <a:defRPr/>
            </a:pPr>
            <a:endParaRPr lang="fr-FR" b="1" dirty="0" smtClean="0">
              <a:solidFill>
                <a:srgbClr val="0070C0"/>
              </a:solidFill>
              <a:latin typeface="Book Antiqua" pitchFamily="18" charset="0"/>
            </a:endParaRPr>
          </a:p>
          <a:p>
            <a:pPr algn="just">
              <a:buBlip>
                <a:blip r:embed="rId2"/>
              </a:buBlip>
              <a:defRPr/>
            </a:pPr>
            <a:r>
              <a:rPr lang="fr-FR" b="1" dirty="0" smtClean="0">
                <a:solidFill>
                  <a:srgbClr val="0070C0"/>
                </a:solidFill>
                <a:latin typeface="Book Antiqua" pitchFamily="18" charset="0"/>
              </a:rPr>
              <a:t>Prévalence : </a:t>
            </a:r>
          </a:p>
          <a:p>
            <a:pPr algn="just">
              <a:buBlip>
                <a:blip r:embed="rId2"/>
              </a:buBlip>
              <a:defRPr/>
            </a:pPr>
            <a:endParaRPr lang="fr-FR" b="1" dirty="0" smtClean="0">
              <a:solidFill>
                <a:srgbClr val="0070C0"/>
              </a:solidFill>
              <a:latin typeface="Book Antiqua" pitchFamily="18" charset="0"/>
            </a:endParaRPr>
          </a:p>
          <a:p>
            <a:pPr lvl="1" algn="just">
              <a:buBlip>
                <a:blip r:embed="rId2"/>
              </a:buBlip>
              <a:defRPr/>
            </a:pPr>
            <a:r>
              <a:rPr lang="fr-FR" b="1" dirty="0" smtClean="0">
                <a:solidFill>
                  <a:srgbClr val="7B003B"/>
                </a:solidFill>
                <a:latin typeface="Book Antiqua" pitchFamily="18" charset="0"/>
              </a:rPr>
              <a:t>Niveau national : 24,9% (soit 212 mille femmes); </a:t>
            </a:r>
          </a:p>
          <a:p>
            <a:pPr lvl="1" algn="just">
              <a:buBlip>
                <a:blip r:embed="rId2"/>
              </a:buBlip>
              <a:defRPr/>
            </a:pPr>
            <a:r>
              <a:rPr lang="fr-FR" b="1" dirty="0" smtClean="0">
                <a:solidFill>
                  <a:srgbClr val="7B003B"/>
                </a:solidFill>
                <a:latin typeface="Book Antiqua" pitchFamily="18" charset="0"/>
              </a:rPr>
              <a:t>Milieu urbain : 26,4%  (153 mille femmes) ;</a:t>
            </a:r>
          </a:p>
          <a:p>
            <a:pPr lvl="1" algn="just">
              <a:buBlip>
                <a:blip r:embed="rId2"/>
              </a:buBlip>
              <a:defRPr/>
            </a:pPr>
            <a:r>
              <a:rPr lang="fr-FR" b="1" dirty="0" smtClean="0">
                <a:solidFill>
                  <a:srgbClr val="7B003B"/>
                </a:solidFill>
                <a:latin typeface="Book Antiqua" pitchFamily="18" charset="0"/>
              </a:rPr>
              <a:t>Milieu rural : 21,7%  (58 mille femmes).</a:t>
            </a:r>
          </a:p>
          <a:p>
            <a:pPr lvl="1" algn="just">
              <a:buBlip>
                <a:blip r:embed="rId2"/>
              </a:buBlip>
              <a:defRPr/>
            </a:pPr>
            <a:endParaRPr lang="fr-FR" b="1" dirty="0" smtClean="0">
              <a:solidFill>
                <a:srgbClr val="7B003B"/>
              </a:solidFill>
              <a:latin typeface="Book Antiqua" pitchFamily="18" charset="0"/>
            </a:endParaRPr>
          </a:p>
          <a:p>
            <a:pPr lvl="1" algn="just">
              <a:buBlip>
                <a:blip r:embed="rId2"/>
              </a:buBlip>
              <a:defRPr/>
            </a:pPr>
            <a:endParaRPr lang="fr-FR" b="1" dirty="0" smtClean="0">
              <a:solidFill>
                <a:srgbClr val="7B003B"/>
              </a:solidFill>
              <a:latin typeface="Book Antiqua" pitchFamily="18" charset="0"/>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36</a:t>
            </a:fld>
            <a:endParaRPr lang="fr-FR"/>
          </a:p>
        </p:txBody>
      </p:sp>
      <p:sp>
        <p:nvSpPr>
          <p:cNvPr id="6" name="Titre 1"/>
          <p:cNvSpPr>
            <a:spLocks noGrp="1"/>
          </p:cNvSpPr>
          <p:nvPr>
            <p:ph type="title"/>
          </p:nvPr>
        </p:nvSpPr>
        <p:spPr>
          <a:xfrm>
            <a:off x="642910" y="1000108"/>
            <a:ext cx="7929618" cy="571503"/>
          </a:xfrm>
        </p:spPr>
        <p:txBody>
          <a:bodyPr/>
          <a:lstStyle/>
          <a:p>
            <a:r>
              <a:rPr lang="fr-FR" sz="3200" dirty="0" smtClean="0">
                <a:latin typeface="Arial Rounded MT Bold" pitchFamily="34" charset="0"/>
              </a:rPr>
              <a:t>Atteintes à la liberté individuelle dans le contexte extraconjugal</a:t>
            </a:r>
            <a:endParaRPr lang="fr-FR" sz="3000" dirty="0" smtClean="0">
              <a:latin typeface="Book Antiqu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re 1"/>
          <p:cNvSpPr>
            <a:spLocks noGrp="1"/>
          </p:cNvSpPr>
          <p:nvPr>
            <p:ph type="title"/>
          </p:nvPr>
        </p:nvSpPr>
        <p:spPr>
          <a:xfrm>
            <a:off x="1214414" y="2357430"/>
            <a:ext cx="6985000" cy="1571625"/>
          </a:xfrm>
        </p:spPr>
        <p:txBody>
          <a:bodyPr/>
          <a:lstStyle/>
          <a:p>
            <a:r>
              <a:rPr lang="fr-FR" sz="3200" dirty="0" smtClean="0">
                <a:latin typeface="Arial Rounded MT Bold" pitchFamily="34" charset="0"/>
              </a:rPr>
              <a:t>Violences liées à l’application de la loi</a:t>
            </a:r>
            <a:br>
              <a:rPr lang="fr-FR" sz="3200" dirty="0" smtClean="0">
                <a:latin typeface="Arial Rounded MT Bold" pitchFamily="34" charset="0"/>
              </a:rPr>
            </a:br>
            <a:endParaRPr lang="fr-FR" sz="3200" dirty="0" smtClean="0">
              <a:latin typeface="Arial Rounded MT Bold" pitchFamily="34" charset="0"/>
            </a:endParaRPr>
          </a:p>
        </p:txBody>
      </p:sp>
      <p:sp>
        <p:nvSpPr>
          <p:cNvPr id="4" name="Espace réservé du numéro de diapositive 3"/>
          <p:cNvSpPr>
            <a:spLocks noGrp="1"/>
          </p:cNvSpPr>
          <p:nvPr>
            <p:ph type="sldNum" sz="quarter" idx="11"/>
          </p:nvPr>
        </p:nvSpPr>
        <p:spPr/>
        <p:txBody>
          <a:bodyPr/>
          <a:lstStyle/>
          <a:p>
            <a:pPr>
              <a:defRPr/>
            </a:pPr>
            <a:fld id="{0FEDC2DD-D7AE-46DF-91C3-AD9225EBA8A6}" type="slidenum">
              <a:rPr lang="fr-FR" smtClean="0"/>
              <a:pPr>
                <a:defRPr/>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5" y="1428736"/>
            <a:ext cx="9001156" cy="5000660"/>
          </a:xfrm>
        </p:spPr>
        <p:txBody>
          <a:bodyPr/>
          <a:lstStyle/>
          <a:p>
            <a:pPr>
              <a:spcBef>
                <a:spcPts val="1200"/>
              </a:spcBef>
              <a:buFont typeface="Wingdings" pitchFamily="2" charset="2"/>
              <a:buChar char="Ø"/>
            </a:pPr>
            <a:r>
              <a:rPr lang="fr-FR" sz="3200" b="1" dirty="0" smtClean="0">
                <a:solidFill>
                  <a:srgbClr val="7B003B"/>
                </a:solidFill>
                <a:latin typeface="Book Antiqua" pitchFamily="18" charset="0"/>
              </a:rPr>
              <a:t> </a:t>
            </a:r>
            <a:r>
              <a:rPr lang="fr-FR" sz="2800" b="1" dirty="0" smtClean="0">
                <a:solidFill>
                  <a:srgbClr val="7B003B"/>
                </a:solidFill>
                <a:latin typeface="Book Antiqua" pitchFamily="18" charset="0"/>
              </a:rPr>
              <a:t>Femmes mariées : </a:t>
            </a:r>
            <a:r>
              <a:rPr lang="fr-FR" sz="2800" b="1" dirty="0" smtClean="0">
                <a:solidFill>
                  <a:srgbClr val="FF0000"/>
                </a:solidFill>
                <a:latin typeface="Book Antiqua" pitchFamily="18" charset="0"/>
              </a:rPr>
              <a:t>16,9% </a:t>
            </a:r>
            <a:r>
              <a:rPr lang="fr-FR" sz="2600" b="1" dirty="0" smtClean="0">
                <a:solidFill>
                  <a:srgbClr val="7B003B"/>
                </a:solidFill>
                <a:latin typeface="Book Antiqua" pitchFamily="18" charset="0"/>
              </a:rPr>
              <a:t>(</a:t>
            </a:r>
            <a:r>
              <a:rPr lang="fr-FR" sz="2000" b="1" dirty="0" smtClean="0">
                <a:solidFill>
                  <a:srgbClr val="7B003B"/>
                </a:solidFill>
                <a:latin typeface="Book Antiqua" pitchFamily="18" charset="0"/>
              </a:rPr>
              <a:t>1,1 million de femmes mariées</a:t>
            </a:r>
            <a:r>
              <a:rPr lang="fr-FR" sz="2600" b="1" dirty="0" smtClean="0">
                <a:solidFill>
                  <a:srgbClr val="7B003B"/>
                </a:solidFill>
                <a:latin typeface="Book Antiqua" pitchFamily="18" charset="0"/>
              </a:rPr>
              <a:t>) </a:t>
            </a:r>
          </a:p>
          <a:p>
            <a:pPr>
              <a:spcBef>
                <a:spcPts val="1200"/>
              </a:spcBef>
              <a:buFont typeface="Wingdings" pitchFamily="2" charset="2"/>
              <a:buChar char="ü"/>
            </a:pPr>
            <a:r>
              <a:rPr lang="fr-FR" sz="2000" b="1" dirty="0" smtClean="0">
                <a:solidFill>
                  <a:srgbClr val="0070C0"/>
                </a:solidFill>
                <a:latin typeface="Book Antiqua" pitchFamily="18" charset="0"/>
              </a:rPr>
              <a:t>18,3% (724 mille)</a:t>
            </a:r>
            <a:r>
              <a:rPr lang="fr-FR" sz="2000" b="1" dirty="0" smtClean="0">
                <a:solidFill>
                  <a:srgbClr val="7B003B"/>
                </a:solidFill>
                <a:latin typeface="Book Antiqua" pitchFamily="18" charset="0"/>
              </a:rPr>
              <a:t> en milieu urbain et</a:t>
            </a:r>
            <a:r>
              <a:rPr lang="fr-FR" sz="2000" b="1" dirty="0" smtClean="0">
                <a:solidFill>
                  <a:srgbClr val="0070C0"/>
                </a:solidFill>
                <a:latin typeface="Book Antiqua" pitchFamily="18" charset="0"/>
              </a:rPr>
              <a:t> 15% (413 mille) </a:t>
            </a:r>
            <a:r>
              <a:rPr lang="fr-FR" sz="2000" b="1" dirty="0" smtClean="0">
                <a:solidFill>
                  <a:srgbClr val="7B003B"/>
                </a:solidFill>
                <a:latin typeface="Book Antiqua" pitchFamily="18" charset="0"/>
              </a:rPr>
              <a:t>en milieu rural.</a:t>
            </a:r>
          </a:p>
          <a:p>
            <a:pPr>
              <a:spcBef>
                <a:spcPts val="1200"/>
              </a:spcBef>
              <a:buNone/>
            </a:pPr>
            <a:r>
              <a:rPr lang="fr-FR" sz="2000" b="1" dirty="0" smtClean="0">
                <a:solidFill>
                  <a:srgbClr val="7B003B"/>
                </a:solidFill>
                <a:latin typeface="Book Antiqua" pitchFamily="18" charset="0"/>
              </a:rPr>
              <a:t>Elle concerne principalement :</a:t>
            </a:r>
          </a:p>
          <a:p>
            <a:pPr>
              <a:spcBef>
                <a:spcPct val="0"/>
              </a:spcBef>
              <a:buFont typeface="Wingdings" pitchFamily="2" charset="2"/>
              <a:buChar char="ü"/>
            </a:pPr>
            <a:r>
              <a:rPr lang="fr-FR" sz="2000" b="1" dirty="0" smtClean="0">
                <a:solidFill>
                  <a:srgbClr val="7B003B"/>
                </a:solidFill>
                <a:latin typeface="Book Antiqua" pitchFamily="18" charset="0"/>
              </a:rPr>
              <a:t>le manquement à l’entretien du foyer (une prévalence de </a:t>
            </a:r>
            <a:r>
              <a:rPr lang="fr-FR" sz="2000" b="1" dirty="0" smtClean="0">
                <a:solidFill>
                  <a:srgbClr val="0070C0"/>
                </a:solidFill>
                <a:latin typeface="Book Antiqua" pitchFamily="18" charset="0"/>
              </a:rPr>
              <a:t>10,7%</a:t>
            </a:r>
            <a:r>
              <a:rPr lang="fr-FR" sz="2000" b="1" dirty="0" smtClean="0">
                <a:solidFill>
                  <a:srgbClr val="7B003B"/>
                </a:solidFill>
                <a:latin typeface="Book Antiqua" pitchFamily="18" charset="0"/>
              </a:rPr>
              <a:t>);</a:t>
            </a:r>
          </a:p>
          <a:p>
            <a:pPr>
              <a:spcBef>
                <a:spcPct val="0"/>
              </a:spcBef>
              <a:buFont typeface="Wingdings" pitchFamily="2" charset="2"/>
              <a:buChar char="ü"/>
            </a:pPr>
            <a:r>
              <a:rPr lang="fr-FR" sz="2000" b="1" dirty="0" smtClean="0">
                <a:solidFill>
                  <a:srgbClr val="7B003B"/>
                </a:solidFill>
                <a:latin typeface="Book Antiqua" pitchFamily="18" charset="0"/>
              </a:rPr>
              <a:t>le manquement au devoir conjugal (</a:t>
            </a:r>
            <a:r>
              <a:rPr lang="fr-FR" sz="2000" b="1" dirty="0" smtClean="0">
                <a:solidFill>
                  <a:srgbClr val="0070C0"/>
                </a:solidFill>
                <a:latin typeface="Book Antiqua" pitchFamily="18" charset="0"/>
              </a:rPr>
              <a:t>8,9%</a:t>
            </a:r>
            <a:r>
              <a:rPr lang="fr-FR" sz="2000" b="1" dirty="0" smtClean="0">
                <a:solidFill>
                  <a:srgbClr val="7B003B"/>
                </a:solidFill>
                <a:latin typeface="Book Antiqua" pitchFamily="18" charset="0"/>
              </a:rPr>
              <a:t>).  </a:t>
            </a:r>
          </a:p>
          <a:p>
            <a:pPr>
              <a:spcBef>
                <a:spcPts val="1200"/>
              </a:spcBef>
              <a:buFont typeface="Wingdings" pitchFamily="2" charset="2"/>
              <a:buChar char="Ø"/>
            </a:pPr>
            <a:r>
              <a:rPr lang="fr-FR" sz="2800" b="1" dirty="0" smtClean="0">
                <a:solidFill>
                  <a:srgbClr val="7B003B"/>
                </a:solidFill>
                <a:latin typeface="Book Antiqua" pitchFamily="18" charset="0"/>
              </a:rPr>
              <a:t>Femmes divorcées ou remariées : </a:t>
            </a:r>
            <a:r>
              <a:rPr lang="fr-FR" sz="2800" b="1" dirty="0" smtClean="0">
                <a:solidFill>
                  <a:srgbClr val="FF0000"/>
                </a:solidFill>
                <a:latin typeface="Book Antiqua" pitchFamily="18" charset="0"/>
              </a:rPr>
              <a:t>24,9% </a:t>
            </a:r>
            <a:r>
              <a:rPr lang="fr-FR" sz="2800" b="1" dirty="0" smtClean="0">
                <a:solidFill>
                  <a:srgbClr val="7B003B"/>
                </a:solidFill>
                <a:latin typeface="Book Antiqua" pitchFamily="18" charset="0"/>
              </a:rPr>
              <a:t>(70 mille); </a:t>
            </a:r>
            <a:r>
              <a:rPr lang="fr-FR" sz="2800" b="1" dirty="0" smtClean="0">
                <a:solidFill>
                  <a:srgbClr val="FF0000"/>
                </a:solidFill>
                <a:latin typeface="Book Antiqua" pitchFamily="18" charset="0"/>
              </a:rPr>
              <a:t>27% </a:t>
            </a:r>
            <a:r>
              <a:rPr lang="fr-FR" sz="2800" b="1" dirty="0" smtClean="0">
                <a:solidFill>
                  <a:srgbClr val="7B003B"/>
                </a:solidFill>
                <a:latin typeface="Book Antiqua" pitchFamily="18" charset="0"/>
              </a:rPr>
              <a:t>(56 mille) en milieu urbain; </a:t>
            </a:r>
            <a:r>
              <a:rPr lang="fr-FR" sz="2800" b="1" dirty="0" smtClean="0">
                <a:solidFill>
                  <a:srgbClr val="FF0000"/>
                </a:solidFill>
                <a:latin typeface="Book Antiqua" pitchFamily="18" charset="0"/>
              </a:rPr>
              <a:t>19% </a:t>
            </a:r>
            <a:r>
              <a:rPr lang="fr-FR" sz="2800" b="1" dirty="0" smtClean="0">
                <a:solidFill>
                  <a:srgbClr val="7B003B"/>
                </a:solidFill>
                <a:latin typeface="Book Antiqua" pitchFamily="18" charset="0"/>
              </a:rPr>
              <a:t>(14 mille) en milieu rural</a:t>
            </a:r>
          </a:p>
          <a:p>
            <a:pPr>
              <a:spcBef>
                <a:spcPts val="1200"/>
              </a:spcBef>
              <a:buNone/>
            </a:pPr>
            <a:r>
              <a:rPr lang="fr-FR" sz="2000" b="1" dirty="0" smtClean="0">
                <a:solidFill>
                  <a:srgbClr val="7B003B"/>
                </a:solidFill>
                <a:latin typeface="Book Antiqua" pitchFamily="18" charset="0"/>
              </a:rPr>
              <a:t>Elle concerne essentiellement :</a:t>
            </a:r>
          </a:p>
          <a:p>
            <a:pPr>
              <a:spcBef>
                <a:spcPct val="0"/>
              </a:spcBef>
              <a:buFont typeface="Wingdings" pitchFamily="2" charset="2"/>
              <a:buChar char="ü"/>
            </a:pPr>
            <a:r>
              <a:rPr lang="fr-FR" sz="2000" b="1" dirty="0" smtClean="0">
                <a:solidFill>
                  <a:srgbClr val="7B003B"/>
                </a:solidFill>
                <a:latin typeface="Book Antiqua" pitchFamily="18" charset="0"/>
              </a:rPr>
              <a:t>La difficulté ou l’impossibilité de voir les enfants : </a:t>
            </a:r>
            <a:r>
              <a:rPr lang="fr-FR" sz="2000" b="1" dirty="0" smtClean="0">
                <a:solidFill>
                  <a:srgbClr val="0070C0"/>
                </a:solidFill>
                <a:latin typeface="Book Antiqua" pitchFamily="18" charset="0"/>
              </a:rPr>
              <a:t>27,1%</a:t>
            </a:r>
            <a:r>
              <a:rPr lang="fr-FR" sz="2000" b="1" dirty="0" smtClean="0">
                <a:solidFill>
                  <a:srgbClr val="7B003B"/>
                </a:solidFill>
                <a:latin typeface="Book Antiqua" pitchFamily="18" charset="0"/>
              </a:rPr>
              <a:t> ;</a:t>
            </a:r>
          </a:p>
          <a:p>
            <a:pPr>
              <a:spcBef>
                <a:spcPct val="0"/>
              </a:spcBef>
              <a:buFont typeface="Wingdings" pitchFamily="2" charset="2"/>
              <a:buChar char="ü"/>
            </a:pPr>
            <a:r>
              <a:rPr lang="fr-FR" sz="2000" b="1" dirty="0" smtClean="0">
                <a:solidFill>
                  <a:srgbClr val="7B003B"/>
                </a:solidFill>
                <a:latin typeface="Book Antiqua" pitchFamily="18" charset="0"/>
              </a:rPr>
              <a:t>Le non paiement de la pension alimentaire : </a:t>
            </a:r>
            <a:r>
              <a:rPr lang="fr-FR" sz="2000" b="1" dirty="0" smtClean="0">
                <a:solidFill>
                  <a:srgbClr val="0070C0"/>
                </a:solidFill>
                <a:latin typeface="Book Antiqua" pitchFamily="18" charset="0"/>
              </a:rPr>
              <a:t>24,5%</a:t>
            </a:r>
            <a:r>
              <a:rPr lang="fr-FR" sz="2000" b="1" dirty="0" smtClean="0">
                <a:solidFill>
                  <a:srgbClr val="7B003B"/>
                </a:solidFill>
                <a:latin typeface="Book Antiqua" pitchFamily="18" charset="0"/>
              </a:rPr>
              <a:t> (</a:t>
            </a:r>
            <a:r>
              <a:rPr lang="fr-FR" sz="2000" b="1" dirty="0" smtClean="0">
                <a:solidFill>
                  <a:srgbClr val="0070C0"/>
                </a:solidFill>
                <a:latin typeface="Book Antiqua" pitchFamily="18" charset="0"/>
              </a:rPr>
              <a:t>50,5%</a:t>
            </a:r>
            <a:r>
              <a:rPr lang="fr-FR" sz="2000" b="1" dirty="0" smtClean="0">
                <a:solidFill>
                  <a:srgbClr val="7B003B"/>
                </a:solidFill>
                <a:latin typeface="Book Antiqua" pitchFamily="18" charset="0"/>
              </a:rPr>
              <a:t> parmi les jeunes femmes de 18 à 24 ans).</a:t>
            </a:r>
          </a:p>
          <a:p>
            <a:pPr>
              <a:buFontTx/>
              <a:buNone/>
            </a:pPr>
            <a:endParaRPr lang="fr-FR" dirty="0" smtClean="0">
              <a:solidFill>
                <a:srgbClr val="7B003B"/>
              </a:solidFill>
              <a:latin typeface="Arial Rounded MT Bold" pitchFamily="34" charset="0"/>
            </a:endParaRPr>
          </a:p>
          <a:p>
            <a:pPr algn="just">
              <a:buFontTx/>
              <a:buNone/>
            </a:pPr>
            <a:endParaRPr lang="fr-FR" b="1" dirty="0" smtClean="0">
              <a:solidFill>
                <a:srgbClr val="7B003B"/>
              </a:solidFill>
              <a:latin typeface="Arial Rounded MT Bold" pitchFamily="34" charset="0"/>
            </a:endParaRPr>
          </a:p>
        </p:txBody>
      </p:sp>
      <p:sp>
        <p:nvSpPr>
          <p:cNvPr id="4" name="Espace réservé du numéro de diapositive 3"/>
          <p:cNvSpPr>
            <a:spLocks noGrp="1"/>
          </p:cNvSpPr>
          <p:nvPr>
            <p:ph type="sldNum" sz="quarter" idx="11"/>
          </p:nvPr>
        </p:nvSpPr>
        <p:spPr/>
        <p:txBody>
          <a:bodyPr/>
          <a:lstStyle/>
          <a:p>
            <a:pPr>
              <a:defRPr/>
            </a:pPr>
            <a:fld id="{1675B50B-9EA3-4B5C-B73F-354E8AA34E8B}" type="slidenum">
              <a:rPr lang="fr-FR" smtClean="0"/>
              <a:pPr>
                <a:defRPr/>
              </a:pPr>
              <a:t>38</a:t>
            </a:fld>
            <a:endParaRPr lang="fr-FR"/>
          </a:p>
        </p:txBody>
      </p:sp>
      <p:sp>
        <p:nvSpPr>
          <p:cNvPr id="6" name="Titre 1"/>
          <p:cNvSpPr>
            <a:spLocks noGrp="1"/>
          </p:cNvSpPr>
          <p:nvPr>
            <p:ph type="title"/>
          </p:nvPr>
        </p:nvSpPr>
        <p:spPr>
          <a:xfrm>
            <a:off x="0" y="785813"/>
            <a:ext cx="8858250" cy="571500"/>
          </a:xfrm>
        </p:spPr>
        <p:txBody>
          <a:bodyPr/>
          <a:lstStyle/>
          <a:p>
            <a:r>
              <a:rPr lang="fr-FR" sz="3200" dirty="0" smtClean="0">
                <a:latin typeface="Arial Rounded MT Bold" pitchFamily="34" charset="0"/>
              </a:rPr>
              <a:t>Violences liées à l’application de la loi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50" y="2500313"/>
            <a:ext cx="8572500" cy="1357312"/>
          </a:xfrm>
        </p:spPr>
        <p:txBody>
          <a:bodyPr/>
          <a:lstStyle/>
          <a:p>
            <a:pPr algn="ctr">
              <a:spcBef>
                <a:spcPts val="1800"/>
              </a:spcBef>
              <a:buFontTx/>
              <a:buNone/>
              <a:defRPr/>
            </a:pPr>
            <a:r>
              <a:rPr lang="fr-FR" sz="4400" dirty="0" smtClean="0">
                <a:solidFill>
                  <a:srgbClr val="7B003B"/>
                </a:solidFill>
                <a:latin typeface="Arial Rounded MT Bold" pitchFamily="34" charset="0"/>
                <a:ea typeface="+mj-ea"/>
                <a:cs typeface="+mj-cs"/>
              </a:rPr>
              <a:t>Plaintes contre la violence</a:t>
            </a:r>
          </a:p>
        </p:txBody>
      </p:sp>
      <p:sp>
        <p:nvSpPr>
          <p:cNvPr id="4" name="Espace réservé du numéro de diapositive 3"/>
          <p:cNvSpPr>
            <a:spLocks noGrp="1"/>
          </p:cNvSpPr>
          <p:nvPr>
            <p:ph type="sldNum" sz="quarter" idx="11"/>
          </p:nvPr>
        </p:nvSpPr>
        <p:spPr/>
        <p:txBody>
          <a:bodyPr/>
          <a:lstStyle/>
          <a:p>
            <a:pPr>
              <a:defRPr/>
            </a:pPr>
            <a:fld id="{E4A72186-A3BF-4569-9AD3-024BEEA9D4E8}" type="slidenum">
              <a:rPr lang="fr-FR" smtClean="0"/>
              <a:pPr>
                <a:defRPr/>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285750" y="428625"/>
            <a:ext cx="8461375" cy="928688"/>
          </a:xfrm>
        </p:spPr>
        <p:txBody>
          <a:bodyPr/>
          <a:lstStyle/>
          <a:p>
            <a:pPr eaLnBrk="1" hangingPunct="1"/>
            <a:r>
              <a:rPr lang="fr-FR" sz="3400" dirty="0" smtClean="0">
                <a:latin typeface="Book Antiqua" pitchFamily="18" charset="0"/>
              </a:rPr>
              <a:t>C</a:t>
            </a:r>
            <a:r>
              <a:rPr lang="fr-FR" sz="3600" dirty="0" smtClean="0">
                <a:latin typeface="Book Antiqua" pitchFamily="18" charset="0"/>
              </a:rPr>
              <a:t>adre référentiel de l’enquête</a:t>
            </a:r>
            <a:endParaRPr lang="fr-FR" sz="3400" dirty="0" smtClean="0">
              <a:latin typeface="Book Antiqua" pitchFamily="18" charset="0"/>
            </a:endParaRPr>
          </a:p>
        </p:txBody>
      </p:sp>
      <p:sp>
        <p:nvSpPr>
          <p:cNvPr id="7171" name="Rectangle 1027"/>
          <p:cNvSpPr>
            <a:spLocks noGrp="1" noChangeArrowheads="1"/>
          </p:cNvSpPr>
          <p:nvPr>
            <p:ph type="body" idx="1"/>
          </p:nvPr>
        </p:nvSpPr>
        <p:spPr>
          <a:xfrm>
            <a:off x="428596" y="1285860"/>
            <a:ext cx="8572500" cy="4500562"/>
          </a:xfrm>
        </p:spPr>
        <p:txBody>
          <a:bodyPr/>
          <a:lstStyle/>
          <a:p>
            <a:pPr algn="just">
              <a:defRPr/>
            </a:pPr>
            <a:r>
              <a:rPr lang="fr-FR" b="1" dirty="0" smtClean="0">
                <a:solidFill>
                  <a:srgbClr val="7B003B"/>
                </a:solidFill>
                <a:latin typeface="Book Antiqua" pitchFamily="18" charset="0"/>
              </a:rPr>
              <a:t>Convention sur l’élimination de toutes les formes de discrimination à l’égard des femmes et la Déclaration sur l'élimination de la violence à l'égard des femmes (1993). </a:t>
            </a:r>
          </a:p>
          <a:p>
            <a:pPr algn="just">
              <a:defRPr/>
            </a:pPr>
            <a:endParaRPr lang="fr-FR" b="1" dirty="0" smtClean="0">
              <a:solidFill>
                <a:srgbClr val="7B003B"/>
              </a:solidFill>
              <a:latin typeface="Book Antiqua" pitchFamily="18" charset="0"/>
            </a:endParaRPr>
          </a:p>
          <a:p>
            <a:pPr algn="just">
              <a:defRPr/>
            </a:pPr>
            <a:r>
              <a:rPr lang="fr-FR" b="1" dirty="0" smtClean="0">
                <a:solidFill>
                  <a:srgbClr val="7B003B"/>
                </a:solidFill>
                <a:latin typeface="Book Antiqua" pitchFamily="18" charset="0"/>
              </a:rPr>
              <a:t>Recommandations des Nations Unies demandant aux pays de recueillir et de tenir à jour les données sur la violence à l’égard des femmes.</a:t>
            </a:r>
          </a:p>
          <a:p>
            <a:pPr algn="just">
              <a:defRPr/>
            </a:pPr>
            <a:endParaRPr lang="fr-FR" b="1" dirty="0" smtClean="0">
              <a:solidFill>
                <a:srgbClr val="7B003B"/>
              </a:solidFill>
              <a:latin typeface="Book Antiqua" pitchFamily="18" charset="0"/>
            </a:endParaRPr>
          </a:p>
          <a:p>
            <a:pPr algn="just">
              <a:defRPr/>
            </a:pPr>
            <a:r>
              <a:rPr lang="fr-FR" b="1" dirty="0" smtClean="0">
                <a:solidFill>
                  <a:srgbClr val="7B003B"/>
                </a:solidFill>
                <a:latin typeface="Book Antiqua" pitchFamily="18" charset="0"/>
              </a:rPr>
              <a:t>Large concertation avec la société civile et plusieurs intervenants dans le domaine des droits de la femme.</a:t>
            </a:r>
          </a:p>
          <a:p>
            <a:pPr algn="just">
              <a:defRPr/>
            </a:pPr>
            <a:endParaRPr lang="fr-FR" b="1" dirty="0" smtClean="0">
              <a:solidFill>
                <a:srgbClr val="7B003B"/>
              </a:solidFill>
              <a:latin typeface="Book Antiqua" pitchFamily="18" charset="0"/>
            </a:endParaRPr>
          </a:p>
          <a:p>
            <a:pPr algn="just">
              <a:defRPr/>
            </a:pPr>
            <a:endParaRPr lang="fr-FR" b="1" dirty="0" smtClean="0">
              <a:solidFill>
                <a:srgbClr val="7B003B"/>
              </a:solidFill>
              <a:latin typeface="Book Antiqua" pitchFamily="18" charset="0"/>
            </a:endParaRPr>
          </a:p>
          <a:p>
            <a:pPr algn="just">
              <a:defRPr/>
            </a:pPr>
            <a:endParaRPr lang="fr-FR" sz="2800"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20A55B43-666A-427D-B98B-D4C4F04AC497}" type="slidenum">
              <a:rPr lang="fr-FR" smtClean="0"/>
              <a:pPr>
                <a:defRPr/>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re 1"/>
          <p:cNvSpPr>
            <a:spLocks noGrp="1"/>
          </p:cNvSpPr>
          <p:nvPr>
            <p:ph type="title"/>
          </p:nvPr>
        </p:nvSpPr>
        <p:spPr>
          <a:xfrm>
            <a:off x="500063" y="571481"/>
            <a:ext cx="8143875" cy="571503"/>
          </a:xfrm>
        </p:spPr>
        <p:txBody>
          <a:bodyPr/>
          <a:lstStyle/>
          <a:p>
            <a:pPr>
              <a:spcBef>
                <a:spcPts val="1800"/>
              </a:spcBef>
            </a:pPr>
            <a:r>
              <a:rPr lang="fr-FR" sz="3200" dirty="0" smtClean="0">
                <a:latin typeface="Arial Rounded MT Bold" pitchFamily="34" charset="0"/>
              </a:rPr>
              <a:t>Plaintes contre la violence</a:t>
            </a:r>
          </a:p>
        </p:txBody>
      </p:sp>
      <p:sp>
        <p:nvSpPr>
          <p:cNvPr id="3" name="Espace réservé du contenu 2"/>
          <p:cNvSpPr>
            <a:spLocks noGrp="1"/>
          </p:cNvSpPr>
          <p:nvPr>
            <p:ph idx="1"/>
          </p:nvPr>
        </p:nvSpPr>
        <p:spPr>
          <a:xfrm>
            <a:off x="285750" y="1142984"/>
            <a:ext cx="8572500" cy="5286412"/>
          </a:xfrm>
        </p:spPr>
        <p:txBody>
          <a:bodyPr/>
          <a:lstStyle/>
          <a:p>
            <a:pPr>
              <a:buNone/>
              <a:defRPr/>
            </a:pPr>
            <a:r>
              <a:rPr lang="fr-FR" b="1" dirty="0" smtClean="0">
                <a:solidFill>
                  <a:srgbClr val="7B003B"/>
                </a:solidFill>
                <a:latin typeface="Book Antiqua" pitchFamily="18" charset="0"/>
              </a:rPr>
              <a:t>Les informations concernant les plaintes ont été collectées pour les actes réprimés par la loi .</a:t>
            </a:r>
          </a:p>
          <a:p>
            <a:pPr>
              <a:spcBef>
                <a:spcPts val="1800"/>
              </a:spcBef>
              <a:buFont typeface="Wingdings" pitchFamily="2" charset="2"/>
              <a:buChar char="Ø"/>
              <a:defRPr/>
            </a:pPr>
            <a:r>
              <a:rPr lang="fr-FR" sz="3200" b="1" dirty="0" smtClean="0">
                <a:solidFill>
                  <a:srgbClr val="7B003B"/>
                </a:solidFill>
                <a:latin typeface="Book Antiqua" pitchFamily="18" charset="0"/>
              </a:rPr>
              <a:t> Violences dans les l</a:t>
            </a:r>
            <a:r>
              <a:rPr lang="fr-FR" sz="2800" b="1" dirty="0" smtClean="0">
                <a:solidFill>
                  <a:srgbClr val="7B003B"/>
                </a:solidFill>
                <a:latin typeface="Book Antiqua" pitchFamily="18" charset="0"/>
              </a:rPr>
              <a:t>ieux publics : </a:t>
            </a:r>
            <a:r>
              <a:rPr lang="fr-FR" sz="2800" b="1" dirty="0" smtClean="0">
                <a:solidFill>
                  <a:srgbClr val="FF0000"/>
                </a:solidFill>
                <a:latin typeface="Book Antiqua" pitchFamily="18" charset="0"/>
              </a:rPr>
              <a:t>17,4% </a:t>
            </a:r>
            <a:r>
              <a:rPr lang="fr-FR" b="1" dirty="0" smtClean="0">
                <a:solidFill>
                  <a:srgbClr val="7B003B"/>
                </a:solidFill>
                <a:latin typeface="Book Antiqua" pitchFamily="18" charset="0"/>
              </a:rPr>
              <a:t>des cas rapportés à une autorité compétente.</a:t>
            </a:r>
            <a:endParaRPr lang="fr-FR" sz="2800" b="1" dirty="0" smtClean="0">
              <a:solidFill>
                <a:srgbClr val="7B003B"/>
              </a:solidFill>
              <a:latin typeface="Book Antiqua" pitchFamily="18" charset="0"/>
            </a:endParaRPr>
          </a:p>
          <a:p>
            <a:pPr>
              <a:defRPr/>
            </a:pPr>
            <a:r>
              <a:rPr lang="fr-FR" b="1" dirty="0" smtClean="0">
                <a:solidFill>
                  <a:srgbClr val="7B003B"/>
                </a:solidFill>
                <a:latin typeface="Book Antiqua" pitchFamily="18" charset="0"/>
              </a:rPr>
              <a:t>Les  actes les plus rapportés sont:</a:t>
            </a:r>
          </a:p>
          <a:p>
            <a:pPr>
              <a:spcBef>
                <a:spcPts val="0"/>
              </a:spcBef>
              <a:buFont typeface="Wingdings" pitchFamily="2" charset="2"/>
              <a:buChar char="ü"/>
              <a:defRPr/>
            </a:pPr>
            <a:r>
              <a:rPr lang="fr-FR" sz="2000" b="1" dirty="0" smtClean="0">
                <a:solidFill>
                  <a:srgbClr val="7B003B"/>
                </a:solidFill>
                <a:latin typeface="Book Antiqua" pitchFamily="18" charset="0"/>
              </a:rPr>
              <a:t>les agressions avec un objet contondant  ou produit dangereux (45% des cas); </a:t>
            </a:r>
          </a:p>
          <a:p>
            <a:pPr>
              <a:spcBef>
                <a:spcPts val="0"/>
              </a:spcBef>
              <a:buFont typeface="Wingdings" pitchFamily="2" charset="2"/>
              <a:buChar char="ü"/>
              <a:defRPr/>
            </a:pPr>
            <a:r>
              <a:rPr lang="fr-FR" sz="2000" b="1" dirty="0" smtClean="0">
                <a:solidFill>
                  <a:srgbClr val="7B003B"/>
                </a:solidFill>
                <a:latin typeface="Book Antiqua" pitchFamily="18" charset="0"/>
              </a:rPr>
              <a:t>la menace  avec un objet contondant  ou produit dangereux (30,6% des cas);</a:t>
            </a:r>
          </a:p>
          <a:p>
            <a:pPr>
              <a:spcBef>
                <a:spcPts val="0"/>
              </a:spcBef>
              <a:buFont typeface="Wingdings" pitchFamily="2" charset="2"/>
              <a:buChar char="ü"/>
              <a:defRPr/>
            </a:pPr>
            <a:r>
              <a:rPr lang="fr-FR" sz="2000" b="1" dirty="0" smtClean="0">
                <a:solidFill>
                  <a:srgbClr val="7B003B"/>
                </a:solidFill>
                <a:latin typeface="Book Antiqua" pitchFamily="18" charset="0"/>
              </a:rPr>
              <a:t>les gifles, coups et autres violences physiques (26,4% des cas);</a:t>
            </a:r>
          </a:p>
          <a:p>
            <a:pPr>
              <a:spcBef>
                <a:spcPts val="0"/>
              </a:spcBef>
              <a:buFont typeface="Wingdings" pitchFamily="2" charset="2"/>
              <a:buChar char="ü"/>
              <a:defRPr/>
            </a:pPr>
            <a:r>
              <a:rPr lang="fr-FR" sz="2000" b="1" dirty="0" smtClean="0">
                <a:solidFill>
                  <a:srgbClr val="7B003B"/>
                </a:solidFill>
                <a:latin typeface="Book Antiqua" pitchFamily="18" charset="0"/>
              </a:rPr>
              <a:t>le vol avec usage de la force (20,8% des cas);</a:t>
            </a:r>
          </a:p>
          <a:p>
            <a:pPr>
              <a:spcBef>
                <a:spcPts val="0"/>
              </a:spcBef>
              <a:buFont typeface="Wingdings" pitchFamily="2" charset="2"/>
              <a:buChar char="ü"/>
              <a:defRPr/>
            </a:pPr>
            <a:r>
              <a:rPr lang="fr-FR" sz="2000" b="1" dirty="0" smtClean="0">
                <a:solidFill>
                  <a:srgbClr val="7B003B"/>
                </a:solidFill>
                <a:latin typeface="Book Antiqua" pitchFamily="18" charset="0"/>
              </a:rPr>
              <a:t>les insultes (7,1% des cas).</a:t>
            </a:r>
          </a:p>
          <a:p>
            <a:pPr>
              <a:spcBef>
                <a:spcPts val="2400"/>
              </a:spcBef>
              <a:defRPr/>
            </a:pPr>
            <a:endParaRPr lang="fr-FR" sz="2800" dirty="0" smtClean="0">
              <a:solidFill>
                <a:srgbClr val="7B003B"/>
              </a:solidFill>
              <a:latin typeface="Arial Rounded MT Bold" pitchFamily="34"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FC847000-9E45-4D13-8A1B-840D275BE43F}" type="slidenum">
              <a:rPr lang="fr-FR" smtClean="0"/>
              <a:pPr>
                <a:defRPr/>
              </a:pPr>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re 1"/>
          <p:cNvSpPr>
            <a:spLocks noGrp="1"/>
          </p:cNvSpPr>
          <p:nvPr>
            <p:ph type="title"/>
          </p:nvPr>
        </p:nvSpPr>
        <p:spPr>
          <a:xfrm>
            <a:off x="428596" y="214290"/>
            <a:ext cx="8143875" cy="1071563"/>
          </a:xfrm>
        </p:spPr>
        <p:txBody>
          <a:bodyPr/>
          <a:lstStyle/>
          <a:p>
            <a:pPr>
              <a:spcBef>
                <a:spcPts val="1800"/>
              </a:spcBef>
            </a:pPr>
            <a:r>
              <a:rPr lang="fr-FR" sz="3200" dirty="0" smtClean="0">
                <a:latin typeface="Arial Rounded MT Bold" pitchFamily="34" charset="0"/>
              </a:rPr>
              <a:t>Plaintes contre la violence</a:t>
            </a:r>
          </a:p>
        </p:txBody>
      </p:sp>
      <p:sp>
        <p:nvSpPr>
          <p:cNvPr id="59394" name="Espace réservé du contenu 2"/>
          <p:cNvSpPr>
            <a:spLocks noGrp="1"/>
          </p:cNvSpPr>
          <p:nvPr>
            <p:ph idx="1"/>
          </p:nvPr>
        </p:nvSpPr>
        <p:spPr>
          <a:xfrm>
            <a:off x="142844" y="1071546"/>
            <a:ext cx="8786874" cy="4714896"/>
          </a:xfrm>
        </p:spPr>
        <p:txBody>
          <a:bodyPr/>
          <a:lstStyle/>
          <a:p>
            <a:pPr>
              <a:spcBef>
                <a:spcPts val="1800"/>
              </a:spcBef>
              <a:buFont typeface="Wingdings" pitchFamily="2" charset="2"/>
              <a:buChar char="Ø"/>
              <a:defRPr/>
            </a:pPr>
            <a:r>
              <a:rPr lang="fr-FR" sz="3200" b="1" dirty="0" smtClean="0">
                <a:solidFill>
                  <a:srgbClr val="7B003B"/>
                </a:solidFill>
                <a:latin typeface="Book Antiqua" pitchFamily="18" charset="0"/>
              </a:rPr>
              <a:t> Violences conjugales</a:t>
            </a:r>
            <a:r>
              <a:rPr lang="fr-FR" sz="2800" b="1" dirty="0" smtClean="0">
                <a:solidFill>
                  <a:srgbClr val="7B003B"/>
                </a:solidFill>
                <a:latin typeface="Book Antiqua" pitchFamily="18" charset="0"/>
              </a:rPr>
              <a:t> </a:t>
            </a:r>
            <a:r>
              <a:rPr lang="fr-FR" sz="2800" b="1" smtClean="0">
                <a:solidFill>
                  <a:srgbClr val="7B003B"/>
                </a:solidFill>
                <a:latin typeface="Book Antiqua" pitchFamily="18" charset="0"/>
              </a:rPr>
              <a:t>: </a:t>
            </a:r>
            <a:r>
              <a:rPr lang="fr-FR" b="1" smtClean="0">
                <a:solidFill>
                  <a:srgbClr val="7B003B"/>
                </a:solidFill>
                <a:latin typeface="Book Antiqua" pitchFamily="18" charset="0"/>
              </a:rPr>
              <a:t>ne sont rapportées </a:t>
            </a:r>
            <a:r>
              <a:rPr lang="fr-FR" b="1" dirty="0" smtClean="0">
                <a:solidFill>
                  <a:srgbClr val="7B003B"/>
                </a:solidFill>
                <a:latin typeface="Book Antiqua" pitchFamily="18" charset="0"/>
              </a:rPr>
              <a:t>à une autorité compétente que dans </a:t>
            </a:r>
            <a:r>
              <a:rPr lang="fr-FR" b="1" dirty="0" smtClean="0">
                <a:solidFill>
                  <a:srgbClr val="0070C0"/>
                </a:solidFill>
                <a:latin typeface="Book Antiqua" pitchFamily="18" charset="0"/>
              </a:rPr>
              <a:t>3% </a:t>
            </a:r>
            <a:r>
              <a:rPr lang="fr-FR" b="1" dirty="0" smtClean="0">
                <a:solidFill>
                  <a:srgbClr val="7B003B"/>
                </a:solidFill>
                <a:latin typeface="Book Antiqua" pitchFamily="18" charset="0"/>
              </a:rPr>
              <a:t>des cas globalement.</a:t>
            </a:r>
            <a:r>
              <a:rPr lang="fr-FR" b="1" dirty="0" smtClean="0">
                <a:solidFill>
                  <a:srgbClr val="0070C0"/>
                </a:solidFill>
                <a:latin typeface="Book Antiqua" pitchFamily="18" charset="0"/>
              </a:rPr>
              <a:t> </a:t>
            </a:r>
            <a:endParaRPr lang="fr-FR" b="1" dirty="0" smtClean="0">
              <a:solidFill>
                <a:srgbClr val="7B003B"/>
              </a:solidFill>
              <a:latin typeface="Book Antiqua" pitchFamily="18" charset="0"/>
            </a:endParaRPr>
          </a:p>
          <a:p>
            <a:r>
              <a:rPr lang="fr-FR" b="1" dirty="0" smtClean="0">
                <a:solidFill>
                  <a:srgbClr val="7B003B"/>
                </a:solidFill>
                <a:latin typeface="Book Antiqua" pitchFamily="18" charset="0"/>
              </a:rPr>
              <a:t>Les  actes les plus rapportés sont:</a:t>
            </a:r>
          </a:p>
          <a:p>
            <a:pPr>
              <a:buFont typeface="Wingdings" pitchFamily="2" charset="2"/>
              <a:buChar char="ü"/>
            </a:pPr>
            <a:r>
              <a:rPr lang="fr-FR" sz="2000" b="1" dirty="0" smtClean="0">
                <a:solidFill>
                  <a:srgbClr val="7B003B"/>
                </a:solidFill>
                <a:latin typeface="Book Antiqua" pitchFamily="18" charset="0"/>
              </a:rPr>
              <a:t>les agressions avec un objet contondant ou produit dangereux  : 41,7% des cas;</a:t>
            </a:r>
          </a:p>
          <a:p>
            <a:pPr>
              <a:buFont typeface="Wingdings" pitchFamily="2" charset="2"/>
              <a:buChar char="ü"/>
            </a:pPr>
            <a:r>
              <a:rPr lang="fr-FR" sz="2000" b="1" dirty="0" smtClean="0">
                <a:solidFill>
                  <a:srgbClr val="7B003B"/>
                </a:solidFill>
                <a:latin typeface="Book Antiqua" pitchFamily="18" charset="0"/>
              </a:rPr>
              <a:t>la privation ou la séparation des enfants : 21,2% des cas.</a:t>
            </a:r>
          </a:p>
          <a:p>
            <a:pPr>
              <a:buFont typeface="Wingdings" pitchFamily="2" charset="2"/>
              <a:buChar char="ü"/>
            </a:pPr>
            <a:r>
              <a:rPr lang="fr-FR" sz="2000" b="1" dirty="0" smtClean="0">
                <a:solidFill>
                  <a:srgbClr val="7B003B"/>
                </a:solidFill>
                <a:latin typeface="Book Antiqua" pitchFamily="18" charset="0"/>
              </a:rPr>
              <a:t>l'expulsion du domicile conjugal : 6,9% des cas.</a:t>
            </a:r>
          </a:p>
          <a:p>
            <a:r>
              <a:rPr lang="fr-FR" b="1" dirty="0" smtClean="0">
                <a:solidFill>
                  <a:srgbClr val="7B003B"/>
                </a:solidFill>
                <a:latin typeface="Book Antiqua" pitchFamily="18" charset="0"/>
              </a:rPr>
              <a:t>Concernant les suites données aux plaintes contre les auteurs de ces violences :</a:t>
            </a:r>
          </a:p>
          <a:p>
            <a:pPr lvl="1"/>
            <a:r>
              <a:rPr lang="fr-FR" b="1" dirty="0" smtClean="0">
                <a:solidFill>
                  <a:srgbClr val="7B003B"/>
                </a:solidFill>
                <a:latin typeface="Book Antiqua" pitchFamily="18" charset="0"/>
              </a:rPr>
              <a:t>en cours : 15% ;</a:t>
            </a:r>
          </a:p>
          <a:p>
            <a:pPr lvl="1"/>
            <a:r>
              <a:rPr lang="fr-FR" b="1" dirty="0" smtClean="0">
                <a:solidFill>
                  <a:srgbClr val="7B003B"/>
                </a:solidFill>
                <a:latin typeface="Book Antiqua" pitchFamily="18" charset="0"/>
              </a:rPr>
              <a:t>établissement d’un procès verbal : 25% ;</a:t>
            </a:r>
          </a:p>
          <a:p>
            <a:pPr lvl="1"/>
            <a:r>
              <a:rPr lang="fr-FR" b="1" dirty="0" smtClean="0">
                <a:solidFill>
                  <a:srgbClr val="7B003B"/>
                </a:solidFill>
                <a:latin typeface="Book Antiqua" pitchFamily="18" charset="0"/>
              </a:rPr>
              <a:t>conciliation entre les conjoints/ renonciation à la poursuite  :38%</a:t>
            </a:r>
          </a:p>
          <a:p>
            <a:pPr lvl="1"/>
            <a:r>
              <a:rPr lang="fr-FR" b="1" dirty="0" smtClean="0">
                <a:solidFill>
                  <a:srgbClr val="7B003B"/>
                </a:solidFill>
                <a:latin typeface="Book Antiqua" pitchFamily="18" charset="0"/>
              </a:rPr>
              <a:t>arrestation de l’auteur ou son inculpation :1,3% et 1,8% respectivement . </a:t>
            </a:r>
          </a:p>
        </p:txBody>
      </p:sp>
      <p:sp>
        <p:nvSpPr>
          <p:cNvPr id="4" name="Espace réservé du numéro de diapositive 3"/>
          <p:cNvSpPr>
            <a:spLocks noGrp="1"/>
          </p:cNvSpPr>
          <p:nvPr>
            <p:ph type="sldNum" sz="quarter" idx="11"/>
          </p:nvPr>
        </p:nvSpPr>
        <p:spPr/>
        <p:txBody>
          <a:bodyPr/>
          <a:lstStyle/>
          <a:p>
            <a:pPr>
              <a:defRPr/>
            </a:pPr>
            <a:fld id="{93EA35E9-B05D-4B3A-888A-23E2B7DBB946}" type="slidenum">
              <a:rPr lang="fr-FR" smtClean="0"/>
              <a:pPr>
                <a:defRPr/>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ce réservé du contenu 2"/>
          <p:cNvSpPr>
            <a:spLocks noGrp="1"/>
          </p:cNvSpPr>
          <p:nvPr>
            <p:ph idx="1"/>
          </p:nvPr>
        </p:nvSpPr>
        <p:spPr>
          <a:xfrm>
            <a:off x="428625" y="2714625"/>
            <a:ext cx="8229600" cy="1366838"/>
          </a:xfrm>
        </p:spPr>
        <p:txBody>
          <a:bodyPr/>
          <a:lstStyle/>
          <a:p>
            <a:pPr algn="ctr">
              <a:buFontTx/>
              <a:buNone/>
            </a:pPr>
            <a:r>
              <a:rPr lang="fr-FR" sz="4400" smtClean="0">
                <a:solidFill>
                  <a:srgbClr val="660033"/>
                </a:solidFill>
                <a:latin typeface="Algerian" pitchFamily="82" charset="0"/>
              </a:rPr>
              <a:t>Merci de votre attention</a:t>
            </a:r>
          </a:p>
        </p:txBody>
      </p:sp>
      <p:sp>
        <p:nvSpPr>
          <p:cNvPr id="3" name="Espace réservé du numéro de diapositive 2"/>
          <p:cNvSpPr>
            <a:spLocks noGrp="1"/>
          </p:cNvSpPr>
          <p:nvPr>
            <p:ph type="sldNum" sz="quarter" idx="11"/>
          </p:nvPr>
        </p:nvSpPr>
        <p:spPr/>
        <p:txBody>
          <a:bodyPr/>
          <a:lstStyle/>
          <a:p>
            <a:pPr>
              <a:defRPr/>
            </a:pPr>
            <a:fld id="{2990F8E2-6D3C-4B1A-8E77-E83513C4E8E1}" type="slidenum">
              <a:rPr lang="fr-FR" smtClean="0"/>
              <a:pPr>
                <a:defRPr/>
              </a:pPr>
              <a:t>42</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285720" y="642918"/>
            <a:ext cx="8501063" cy="735013"/>
          </a:xfrm>
        </p:spPr>
        <p:txBody>
          <a:bodyPr/>
          <a:lstStyle/>
          <a:p>
            <a:r>
              <a:rPr lang="fr-FR" sz="3600" dirty="0" smtClean="0">
                <a:latin typeface="Book Antiqua" pitchFamily="18" charset="0"/>
              </a:rPr>
              <a:t>Objectifs de l’enquête</a:t>
            </a:r>
          </a:p>
        </p:txBody>
      </p:sp>
      <p:sp>
        <p:nvSpPr>
          <p:cNvPr id="12291" name="Espace réservé du contenu 2"/>
          <p:cNvSpPr>
            <a:spLocks noGrp="1"/>
          </p:cNvSpPr>
          <p:nvPr>
            <p:ph idx="1"/>
          </p:nvPr>
        </p:nvSpPr>
        <p:spPr>
          <a:xfrm>
            <a:off x="357188" y="1500174"/>
            <a:ext cx="8329612" cy="4857784"/>
          </a:xfrm>
        </p:spPr>
        <p:txBody>
          <a:bodyPr/>
          <a:lstStyle/>
          <a:p>
            <a:pPr algn="just">
              <a:defRPr/>
            </a:pPr>
            <a:r>
              <a:rPr lang="fr-FR" sz="2200" b="1" dirty="0" smtClean="0">
                <a:solidFill>
                  <a:srgbClr val="7B003B"/>
                </a:solidFill>
                <a:latin typeface="Book Antiqua" pitchFamily="18" charset="0"/>
                <a:ea typeface="+mj-ea"/>
                <a:cs typeface="+mj-cs"/>
              </a:rPr>
              <a:t>Mesurer la prévalence de la violence à l’égard des femmes :</a:t>
            </a:r>
          </a:p>
          <a:p>
            <a:pPr lvl="1" algn="just">
              <a:defRPr/>
            </a:pPr>
            <a:r>
              <a:rPr lang="fr-FR" sz="1800" b="1" dirty="0" smtClean="0">
                <a:solidFill>
                  <a:srgbClr val="7B003B"/>
                </a:solidFill>
                <a:latin typeface="Book Antiqua" pitchFamily="18" charset="0"/>
                <a:ea typeface="+mj-ea"/>
                <a:cs typeface="+mj-cs"/>
              </a:rPr>
              <a:t>par forme de violence ;</a:t>
            </a:r>
          </a:p>
          <a:p>
            <a:pPr lvl="1" algn="just">
              <a:defRPr/>
            </a:pPr>
            <a:r>
              <a:rPr lang="fr-FR" sz="1800" b="1" dirty="0" smtClean="0">
                <a:solidFill>
                  <a:srgbClr val="7B003B"/>
                </a:solidFill>
                <a:latin typeface="Book Antiqua" pitchFamily="18" charset="0"/>
                <a:ea typeface="+mj-ea"/>
                <a:cs typeface="+mj-cs"/>
              </a:rPr>
              <a:t>par cadre de vie.</a:t>
            </a:r>
            <a:endParaRPr lang="fr-FR" sz="2200" b="1" dirty="0" smtClean="0">
              <a:solidFill>
                <a:srgbClr val="7B003B"/>
              </a:solidFill>
              <a:latin typeface="Book Antiqua" pitchFamily="18" charset="0"/>
              <a:ea typeface="+mj-ea"/>
              <a:cs typeface="+mj-cs"/>
            </a:endParaRPr>
          </a:p>
          <a:p>
            <a:pPr algn="just">
              <a:defRPr/>
            </a:pPr>
            <a:endParaRPr lang="fr-FR" sz="2200" b="1" dirty="0" smtClean="0">
              <a:solidFill>
                <a:srgbClr val="7B003B"/>
              </a:solidFill>
              <a:latin typeface="Book Antiqua" pitchFamily="18" charset="0"/>
              <a:ea typeface="+mj-ea"/>
              <a:cs typeface="+mj-cs"/>
            </a:endParaRPr>
          </a:p>
          <a:p>
            <a:pPr algn="just">
              <a:defRPr/>
            </a:pPr>
            <a:r>
              <a:rPr lang="fr-FR" sz="2200" b="1" dirty="0" smtClean="0">
                <a:solidFill>
                  <a:srgbClr val="7B003B"/>
                </a:solidFill>
                <a:latin typeface="Book Antiqua" pitchFamily="18" charset="0"/>
                <a:ea typeface="+mj-ea"/>
                <a:cs typeface="+mj-cs"/>
              </a:rPr>
              <a:t>Identifier les caractéristiques démographiques et socio-économiques des femmes victimes des violences.</a:t>
            </a:r>
          </a:p>
          <a:p>
            <a:pPr algn="just">
              <a:defRPr/>
            </a:pPr>
            <a:endParaRPr lang="fr-FR" sz="2200" b="1" dirty="0" smtClean="0">
              <a:solidFill>
                <a:srgbClr val="7B003B"/>
              </a:solidFill>
              <a:latin typeface="Book Antiqua" pitchFamily="18" charset="0"/>
            </a:endParaRPr>
          </a:p>
          <a:p>
            <a:pPr algn="just">
              <a:defRPr/>
            </a:pPr>
            <a:r>
              <a:rPr lang="fr-FR" sz="2200" b="1" dirty="0" smtClean="0">
                <a:solidFill>
                  <a:srgbClr val="7B003B"/>
                </a:solidFill>
                <a:latin typeface="Book Antiqua" pitchFamily="18" charset="0"/>
              </a:rPr>
              <a:t>Identifier les caractéristiques démographiques et socio-économiques des auteurs de ces violences.</a:t>
            </a:r>
          </a:p>
          <a:p>
            <a:pPr algn="just">
              <a:defRPr/>
            </a:pPr>
            <a:endParaRPr lang="fr-FR" sz="2200" b="1" dirty="0" smtClean="0">
              <a:solidFill>
                <a:srgbClr val="7B003B"/>
              </a:solidFill>
              <a:latin typeface="Book Antiqua" pitchFamily="18" charset="0"/>
            </a:endParaRPr>
          </a:p>
          <a:p>
            <a:pPr algn="just">
              <a:defRPr/>
            </a:pPr>
            <a:r>
              <a:rPr lang="fr-FR" sz="2200" b="1" dirty="0" smtClean="0">
                <a:solidFill>
                  <a:srgbClr val="7B003B"/>
                </a:solidFill>
                <a:latin typeface="Book Antiqua" pitchFamily="18" charset="0"/>
              </a:rPr>
              <a:t>Saisir la fréquence et la méthode de dénonciation des violences par les victimes. </a:t>
            </a:r>
          </a:p>
          <a:p>
            <a:pPr algn="just">
              <a:defRPr/>
            </a:pPr>
            <a:endParaRPr lang="fr-FR" sz="2200" b="1" dirty="0" smtClean="0">
              <a:solidFill>
                <a:srgbClr val="7B003B"/>
              </a:solidFill>
              <a:latin typeface="Book Antiqua" pitchFamily="18" charset="0"/>
              <a:ea typeface="+mj-ea"/>
              <a:cs typeface="+mj-cs"/>
            </a:endParaRPr>
          </a:p>
          <a:p>
            <a:pPr algn="just">
              <a:defRPr/>
            </a:pPr>
            <a:endParaRPr lang="fr-FR"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C8B67D14-24D1-4C0B-A85E-C0891C25E0CC}" type="slidenum">
              <a:rPr lang="fr-FR" smtClean="0"/>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a:xfrm>
            <a:off x="285720" y="500042"/>
            <a:ext cx="8501063" cy="735013"/>
          </a:xfrm>
        </p:spPr>
        <p:txBody>
          <a:bodyPr/>
          <a:lstStyle/>
          <a:p>
            <a:r>
              <a:rPr lang="fr-FR" sz="3600" dirty="0" smtClean="0">
                <a:latin typeface="Book Antiqua" pitchFamily="18" charset="0"/>
              </a:rPr>
              <a:t>Approche méthodologique</a:t>
            </a:r>
          </a:p>
        </p:txBody>
      </p:sp>
      <p:sp>
        <p:nvSpPr>
          <p:cNvPr id="12291" name="Espace réservé du contenu 2"/>
          <p:cNvSpPr>
            <a:spLocks noGrp="1"/>
          </p:cNvSpPr>
          <p:nvPr>
            <p:ph idx="1"/>
          </p:nvPr>
        </p:nvSpPr>
        <p:spPr>
          <a:xfrm>
            <a:off x="357158" y="1357298"/>
            <a:ext cx="8329612" cy="4857784"/>
          </a:xfrm>
        </p:spPr>
        <p:txBody>
          <a:bodyPr/>
          <a:lstStyle/>
          <a:p>
            <a:pPr algn="just">
              <a:defRPr/>
            </a:pPr>
            <a:r>
              <a:rPr lang="fr-FR" sz="2000" b="1" dirty="0" smtClean="0">
                <a:solidFill>
                  <a:srgbClr val="660033"/>
                </a:solidFill>
              </a:rPr>
              <a:t>Sondage : échantillon probabiliste de </a:t>
            </a:r>
            <a:r>
              <a:rPr lang="fr-FR" sz="2000" dirty="0" smtClean="0">
                <a:solidFill>
                  <a:srgbClr val="660033"/>
                </a:solidFill>
                <a:latin typeface="Arial Rounded MT Bold" pitchFamily="34" charset="0"/>
              </a:rPr>
              <a:t>8.990 ménages (8.275</a:t>
            </a:r>
            <a:r>
              <a:rPr lang="fr-FR" sz="2000" b="1" dirty="0" smtClean="0">
                <a:solidFill>
                  <a:srgbClr val="660033"/>
                </a:solidFill>
              </a:rPr>
              <a:t> femmes) couvrant tout le territoire national (urbain et rural) et l’ensemble des catégories sociales.</a:t>
            </a:r>
          </a:p>
          <a:p>
            <a:pPr algn="just">
              <a:defRPr/>
            </a:pPr>
            <a:endParaRPr lang="fr-FR" sz="2000" b="1" dirty="0" smtClean="0">
              <a:solidFill>
                <a:srgbClr val="660033"/>
              </a:solidFill>
            </a:endParaRPr>
          </a:p>
          <a:p>
            <a:pPr algn="just">
              <a:defRPr/>
            </a:pPr>
            <a:r>
              <a:rPr lang="fr-FR" sz="2000" b="1" dirty="0" smtClean="0">
                <a:solidFill>
                  <a:srgbClr val="660033"/>
                </a:solidFill>
              </a:rPr>
              <a:t>Supports de collecte :</a:t>
            </a:r>
          </a:p>
          <a:p>
            <a:pPr lvl="1" algn="just">
              <a:defRPr/>
            </a:pPr>
            <a:r>
              <a:rPr lang="fr-FR" sz="1600" b="1" dirty="0" smtClean="0">
                <a:solidFill>
                  <a:srgbClr val="660033"/>
                </a:solidFill>
              </a:rPr>
              <a:t>un questionnaire ménage pour appréhender l’environnement socio-économique de la femme ;</a:t>
            </a:r>
          </a:p>
          <a:p>
            <a:pPr lvl="1" algn="just">
              <a:defRPr/>
            </a:pPr>
            <a:r>
              <a:rPr lang="fr-FR" sz="1600" b="1" dirty="0" smtClean="0">
                <a:solidFill>
                  <a:srgbClr val="660033"/>
                </a:solidFill>
              </a:rPr>
              <a:t>un questionnaire femme  pour saisir la violence et ses circonstances.</a:t>
            </a:r>
          </a:p>
          <a:p>
            <a:pPr lvl="1" algn="just">
              <a:defRPr/>
            </a:pPr>
            <a:endParaRPr lang="fr-FR" sz="1600" b="1" dirty="0" smtClean="0">
              <a:solidFill>
                <a:srgbClr val="660033"/>
              </a:solidFill>
            </a:endParaRPr>
          </a:p>
          <a:p>
            <a:pPr algn="just">
              <a:defRPr/>
            </a:pPr>
            <a:r>
              <a:rPr lang="fr-FR" sz="2000" b="1" dirty="0" smtClean="0">
                <a:solidFill>
                  <a:srgbClr val="660033"/>
                </a:solidFill>
              </a:rPr>
              <a:t>Collecte des données sur le terrain : juin 2009 à janvier 2010</a:t>
            </a:r>
          </a:p>
          <a:p>
            <a:pPr algn="just">
              <a:defRPr/>
            </a:pPr>
            <a:endParaRPr lang="fr-FR" sz="2000" b="1" dirty="0" smtClean="0">
              <a:solidFill>
                <a:srgbClr val="660033"/>
              </a:solidFill>
            </a:endParaRPr>
          </a:p>
          <a:p>
            <a:pPr algn="just">
              <a:defRPr/>
            </a:pPr>
            <a:r>
              <a:rPr lang="fr-FR" sz="2000" b="1" dirty="0" smtClean="0">
                <a:solidFill>
                  <a:srgbClr val="660033"/>
                </a:solidFill>
              </a:rPr>
              <a:t>Plus de 140 cadres et agents ont été mobilisés pour la réalisation de l’enquête avec la participation  de plusieurs ONG opérant dans le domaine de la violence à l’égard des femmes. </a:t>
            </a:r>
          </a:p>
          <a:p>
            <a:pPr algn="just">
              <a:defRPr/>
            </a:pPr>
            <a:endParaRPr lang="fr-FR" sz="2000" b="1" dirty="0" smtClean="0">
              <a:solidFill>
                <a:srgbClr val="660033"/>
              </a:solidFill>
            </a:endParaRPr>
          </a:p>
        </p:txBody>
      </p:sp>
      <p:sp>
        <p:nvSpPr>
          <p:cNvPr id="4" name="Espace réservé du numéro de diapositive 3"/>
          <p:cNvSpPr>
            <a:spLocks noGrp="1"/>
          </p:cNvSpPr>
          <p:nvPr>
            <p:ph type="sldNum" sz="quarter" idx="11"/>
          </p:nvPr>
        </p:nvSpPr>
        <p:spPr/>
        <p:txBody>
          <a:bodyPr/>
          <a:lstStyle/>
          <a:p>
            <a:pPr>
              <a:defRPr/>
            </a:pPr>
            <a:fld id="{C8B67D14-24D1-4C0B-A85E-C0891C25E0CC}" type="slidenum">
              <a:rPr lang="fr-FR" smtClean="0"/>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a:xfrm>
            <a:off x="1071563" y="500063"/>
            <a:ext cx="6985000" cy="785812"/>
          </a:xfrm>
        </p:spPr>
        <p:txBody>
          <a:bodyPr/>
          <a:lstStyle/>
          <a:p>
            <a:r>
              <a:rPr lang="fr-FR" sz="3600" dirty="0" smtClean="0">
                <a:latin typeface="Book Antiqua" pitchFamily="18" charset="0"/>
              </a:rPr>
              <a:t>Définition de la violence</a:t>
            </a:r>
          </a:p>
        </p:txBody>
      </p:sp>
      <p:sp>
        <p:nvSpPr>
          <p:cNvPr id="3" name="Espace réservé du contenu 2"/>
          <p:cNvSpPr>
            <a:spLocks noGrp="1"/>
          </p:cNvSpPr>
          <p:nvPr>
            <p:ph idx="1"/>
          </p:nvPr>
        </p:nvSpPr>
        <p:spPr>
          <a:xfrm>
            <a:off x="457200" y="1285875"/>
            <a:ext cx="8229600" cy="4840288"/>
          </a:xfrm>
        </p:spPr>
        <p:txBody>
          <a:bodyPr/>
          <a:lstStyle/>
          <a:p>
            <a:pPr>
              <a:defRPr/>
            </a:pPr>
            <a:endParaRPr lang="fr-FR" sz="2200" b="1" dirty="0" smtClean="0">
              <a:solidFill>
                <a:srgbClr val="7B003B"/>
              </a:solidFill>
              <a:latin typeface="Arial Rounded MT Bold" pitchFamily="34" charset="0"/>
              <a:ea typeface="+mj-ea"/>
              <a:cs typeface="+mj-cs"/>
            </a:endParaRPr>
          </a:p>
          <a:p>
            <a:pPr marL="0" indent="0" algn="just">
              <a:buFontTx/>
              <a:buNone/>
              <a:defRPr/>
            </a:pPr>
            <a:r>
              <a:rPr lang="fr-FR" b="1" dirty="0" smtClean="0">
                <a:solidFill>
                  <a:srgbClr val="7B003B"/>
                </a:solidFill>
                <a:latin typeface="Book Antiqua" pitchFamily="18" charset="0"/>
                <a:ea typeface="+mj-ea"/>
                <a:cs typeface="+mj-cs"/>
              </a:rPr>
              <a:t>Définition de la Déclaration sur l’élimination de la violence à l’égard des femmes adoptée par l’AG des NU en 1993:</a:t>
            </a:r>
          </a:p>
          <a:p>
            <a:pPr>
              <a:buFontTx/>
              <a:buNone/>
              <a:defRPr/>
            </a:pPr>
            <a:r>
              <a:rPr lang="fr-FR" sz="2200" b="1" dirty="0" smtClean="0">
                <a:solidFill>
                  <a:srgbClr val="7B003B"/>
                </a:solidFill>
                <a:latin typeface="Arial Rounded MT Bold" pitchFamily="34" charset="0"/>
                <a:ea typeface="+mj-ea"/>
                <a:cs typeface="+mj-cs"/>
              </a:rPr>
              <a:t>    </a:t>
            </a:r>
          </a:p>
          <a:p>
            <a:pPr marL="0" indent="0" algn="just">
              <a:buFontTx/>
              <a:buNone/>
              <a:defRPr/>
            </a:pPr>
            <a:r>
              <a:rPr lang="fr-FR" b="1" dirty="0" smtClean="0">
                <a:solidFill>
                  <a:srgbClr val="7B003B"/>
                </a:solidFill>
                <a:latin typeface="Book Antiqua" pitchFamily="18" charset="0"/>
                <a:ea typeface="+mj-ea"/>
                <a:cs typeface="+mj-cs"/>
              </a:rPr>
              <a:t>« </a:t>
            </a:r>
            <a:r>
              <a:rPr lang="fr-FR" b="1" i="1" dirty="0" smtClean="0">
                <a:solidFill>
                  <a:srgbClr val="7B003B"/>
                </a:solidFill>
                <a:latin typeface="Book Antiqua" pitchFamily="18" charset="0"/>
                <a:ea typeface="+mj-ea"/>
                <a:cs typeface="+mj-cs"/>
              </a:rPr>
              <a:t>la violence à l’égard des femmes est tous actes de violence dirigés contre le sexe féminin, et causant ou pouvant causer aux femmes un préjudice ou des souffrances physiques, sexuelles ou psychologiques, y compris la menace de tels actes, la contrainte ou la privation arbitraire de liberté que ce soit dans la vie publique ou dans la vie privée</a:t>
            </a:r>
            <a:r>
              <a:rPr lang="fr-FR" b="1" dirty="0" smtClean="0">
                <a:solidFill>
                  <a:srgbClr val="7B003B"/>
                </a:solidFill>
                <a:latin typeface="Book Antiqua" pitchFamily="18" charset="0"/>
                <a:ea typeface="+mj-ea"/>
                <a:cs typeface="+mj-cs"/>
              </a:rPr>
              <a:t> ».</a:t>
            </a:r>
          </a:p>
          <a:p>
            <a:pPr marL="0" indent="0">
              <a:buFontTx/>
              <a:buNone/>
              <a:defRPr/>
            </a:pPr>
            <a:endParaRPr lang="fr-FR" sz="2200" b="1" dirty="0" smtClean="0">
              <a:solidFill>
                <a:srgbClr val="7B003B"/>
              </a:solidFill>
              <a:latin typeface="Arial Rounded MT Bold" pitchFamily="34" charset="0"/>
              <a:ea typeface="+mj-ea"/>
              <a:cs typeface="+mj-cs"/>
            </a:endParaRPr>
          </a:p>
          <a:p>
            <a:pPr>
              <a:defRPr/>
            </a:pPr>
            <a:endParaRPr lang="fr-FR" sz="2200" b="1" dirty="0" smtClean="0">
              <a:solidFill>
                <a:srgbClr val="7B003B"/>
              </a:solidFill>
              <a:latin typeface="Arial Rounded MT Bold" pitchFamily="34" charset="0"/>
              <a:ea typeface="+mj-ea"/>
              <a:cs typeface="+mj-cs"/>
            </a:endParaRPr>
          </a:p>
          <a:p>
            <a:pPr algn="just">
              <a:buFontTx/>
              <a:buNone/>
              <a:defRPr/>
            </a:pPr>
            <a:endParaRPr lang="fr-FR" sz="2200" b="1" dirty="0" smtClean="0">
              <a:solidFill>
                <a:srgbClr val="7B003B"/>
              </a:solidFill>
              <a:latin typeface="Arial Rounded MT Bold" pitchFamily="34"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58FD18A7-ACD1-4354-A697-9CDE0F47C56B}" type="slidenum">
              <a:rPr lang="fr-FR" smtClean="0"/>
              <a:pPr>
                <a:defRPr/>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a:xfrm>
            <a:off x="428596" y="571480"/>
            <a:ext cx="8429625" cy="806437"/>
          </a:xfrm>
        </p:spPr>
        <p:txBody>
          <a:bodyPr anchor="t"/>
          <a:lstStyle/>
          <a:p>
            <a:r>
              <a:rPr lang="fr-FR" sz="3600" dirty="0" smtClean="0">
                <a:latin typeface="Book Antiqua" pitchFamily="18" charset="0"/>
              </a:rPr>
              <a:t>Formes de violence et cadres de vie</a:t>
            </a:r>
            <a:r>
              <a:rPr lang="fr-FR" sz="3200" dirty="0" smtClean="0">
                <a:latin typeface="Book Antiqua" pitchFamily="18" charset="0"/>
              </a:rPr>
              <a:t/>
            </a:r>
            <a:br>
              <a:rPr lang="fr-FR" sz="3200" dirty="0" smtClean="0">
                <a:latin typeface="Book Antiqua" pitchFamily="18" charset="0"/>
              </a:rPr>
            </a:br>
            <a:r>
              <a:rPr lang="fr-FR" sz="3200" dirty="0" smtClean="0">
                <a:latin typeface="Book Antiqua" pitchFamily="18" charset="0"/>
              </a:rPr>
              <a:t/>
            </a:r>
            <a:br>
              <a:rPr lang="fr-FR" sz="3200" dirty="0" smtClean="0">
                <a:latin typeface="Book Antiqua" pitchFamily="18" charset="0"/>
              </a:rPr>
            </a:br>
            <a:endParaRPr lang="fr-FR" sz="3200" dirty="0" smtClean="0">
              <a:latin typeface="Arial Rounded MT Bold" pitchFamily="34" charset="0"/>
            </a:endParaRPr>
          </a:p>
        </p:txBody>
      </p:sp>
      <p:sp>
        <p:nvSpPr>
          <p:cNvPr id="3" name="Espace réservé du contenu 2"/>
          <p:cNvSpPr>
            <a:spLocks noGrp="1"/>
          </p:cNvSpPr>
          <p:nvPr>
            <p:ph idx="1"/>
          </p:nvPr>
        </p:nvSpPr>
        <p:spPr>
          <a:xfrm>
            <a:off x="457200" y="1571612"/>
            <a:ext cx="8229600" cy="4357718"/>
          </a:xfrm>
        </p:spPr>
        <p:txBody>
          <a:bodyPr/>
          <a:lstStyle/>
          <a:p>
            <a:pPr algn="just">
              <a:buNone/>
              <a:defRPr/>
            </a:pPr>
            <a:r>
              <a:rPr lang="fr-FR" b="1" dirty="0" smtClean="0">
                <a:solidFill>
                  <a:srgbClr val="7B003B"/>
                </a:solidFill>
                <a:latin typeface="Book Antiqua" pitchFamily="18" charset="0"/>
                <a:ea typeface="+mj-ea"/>
                <a:cs typeface="+mj-cs"/>
              </a:rPr>
              <a:t>	</a:t>
            </a:r>
          </a:p>
        </p:txBody>
      </p:sp>
      <p:sp>
        <p:nvSpPr>
          <p:cNvPr id="4" name="Espace réservé du numéro de diapositive 3"/>
          <p:cNvSpPr>
            <a:spLocks noGrp="1"/>
          </p:cNvSpPr>
          <p:nvPr>
            <p:ph type="sldNum" sz="quarter" idx="11"/>
          </p:nvPr>
        </p:nvSpPr>
        <p:spPr/>
        <p:txBody>
          <a:bodyPr/>
          <a:lstStyle/>
          <a:p>
            <a:pPr>
              <a:defRPr/>
            </a:pPr>
            <a:fld id="{62388732-2940-427B-A799-C8ADB41BD400}" type="slidenum">
              <a:rPr lang="fr-FR" smtClean="0"/>
              <a:pPr>
                <a:defRPr/>
              </a:pPr>
              <a:t>8</a:t>
            </a:fld>
            <a:endParaRPr lang="fr-FR"/>
          </a:p>
        </p:txBody>
      </p:sp>
      <p:graphicFrame>
        <p:nvGraphicFramePr>
          <p:cNvPr id="5" name="Tableau 4"/>
          <p:cNvGraphicFramePr>
            <a:graphicFrameLocks noGrp="1"/>
          </p:cNvGraphicFramePr>
          <p:nvPr/>
        </p:nvGraphicFramePr>
        <p:xfrm>
          <a:off x="214282" y="1357298"/>
          <a:ext cx="8643998" cy="5059680"/>
        </p:xfrm>
        <a:graphic>
          <a:graphicData uri="http://schemas.openxmlformats.org/drawingml/2006/table">
            <a:tbl>
              <a:tblPr firstRow="1" bandRow="1">
                <a:tableStyleId>{5C22544A-7EE6-4342-B048-85BDC9FD1C3A}</a:tableStyleId>
              </a:tblPr>
              <a:tblGrid>
                <a:gridCol w="4429156"/>
                <a:gridCol w="4214842"/>
              </a:tblGrid>
              <a:tr h="428875">
                <a:tc>
                  <a:txBody>
                    <a:bodyPr/>
                    <a:lstStyle/>
                    <a:p>
                      <a:r>
                        <a:rPr lang="fr-FR" sz="2800" b="1" kern="1200" dirty="0" smtClean="0">
                          <a:solidFill>
                            <a:srgbClr val="7B003B"/>
                          </a:solidFill>
                          <a:latin typeface="Book Antiqua" pitchFamily="18" charset="0"/>
                          <a:ea typeface="+mn-ea"/>
                          <a:cs typeface="+mn-cs"/>
                        </a:rPr>
                        <a:t>Formes de violence</a:t>
                      </a:r>
                    </a:p>
                    <a:p>
                      <a:endParaRPr lang="fr-FR" sz="2800" b="1" kern="1200" dirty="0" smtClean="0">
                        <a:solidFill>
                          <a:srgbClr val="7B003B"/>
                        </a:solidFill>
                        <a:latin typeface="Book Antiqua" pitchFamily="18" charset="0"/>
                        <a:ea typeface="+mn-ea"/>
                        <a:cs typeface="+mn-cs"/>
                      </a:endParaRPr>
                    </a:p>
                  </a:txBody>
                  <a:tcPr/>
                </a:tc>
                <a:tc>
                  <a:txBody>
                    <a:bodyPr/>
                    <a:lstStyle/>
                    <a:p>
                      <a:r>
                        <a:rPr lang="fr-FR" sz="2800" b="1" kern="1200" dirty="0" smtClean="0">
                          <a:solidFill>
                            <a:srgbClr val="7B003B"/>
                          </a:solidFill>
                          <a:latin typeface="Book Antiqua" pitchFamily="18" charset="0"/>
                          <a:ea typeface="+mn-ea"/>
                          <a:cs typeface="+mn-cs"/>
                        </a:rPr>
                        <a:t>Cadres de vie </a:t>
                      </a:r>
                    </a:p>
                  </a:txBody>
                  <a:tcPr/>
                </a:tc>
              </a:tr>
              <a:tr h="3714529">
                <a:tc>
                  <a:txBody>
                    <a:bodyPr/>
                    <a:lstStyle/>
                    <a:p>
                      <a:pPr algn="just">
                        <a:buFont typeface="Arial" pitchFamily="34" charset="0"/>
                        <a:buChar char="•"/>
                        <a:defRPr/>
                      </a:pPr>
                      <a:r>
                        <a:rPr lang="fr-FR" sz="2400" b="1" kern="1200" dirty="0" smtClean="0">
                          <a:solidFill>
                            <a:srgbClr val="7B003B"/>
                          </a:solidFill>
                          <a:latin typeface="Book Antiqua" pitchFamily="18" charset="0"/>
                          <a:ea typeface="+mn-ea"/>
                          <a:cs typeface="+mn-cs"/>
                        </a:rPr>
                        <a:t>Violence physique</a:t>
                      </a:r>
                    </a:p>
                    <a:p>
                      <a:pPr algn="just">
                        <a:buFont typeface="Arial" pitchFamily="34" charset="0"/>
                        <a:buChar char="•"/>
                        <a:defRPr/>
                      </a:pPr>
                      <a:r>
                        <a:rPr lang="fr-FR" sz="2400" b="1" kern="1200" dirty="0" smtClean="0">
                          <a:solidFill>
                            <a:srgbClr val="7B003B"/>
                          </a:solidFill>
                          <a:latin typeface="Book Antiqua" pitchFamily="18" charset="0"/>
                          <a:ea typeface="+mn-ea"/>
                          <a:cs typeface="+mn-cs"/>
                        </a:rPr>
                        <a:t>Violence sexuelle </a:t>
                      </a:r>
                    </a:p>
                    <a:p>
                      <a:pPr algn="just">
                        <a:buFont typeface="Arial" pitchFamily="34" charset="0"/>
                        <a:buChar char="•"/>
                        <a:defRPr/>
                      </a:pPr>
                      <a:r>
                        <a:rPr lang="fr-FR" sz="2400" b="1" kern="1200" dirty="0" smtClean="0">
                          <a:solidFill>
                            <a:srgbClr val="7B003B"/>
                          </a:solidFill>
                          <a:latin typeface="Book Antiqua" pitchFamily="18" charset="0"/>
                          <a:ea typeface="+mn-ea"/>
                          <a:cs typeface="+mn-cs"/>
                        </a:rPr>
                        <a:t>Violence psychologique </a:t>
                      </a:r>
                    </a:p>
                    <a:p>
                      <a:pPr algn="just">
                        <a:buFont typeface="Arial" pitchFamily="34" charset="0"/>
                        <a:buChar char="•"/>
                        <a:defRPr/>
                      </a:pPr>
                      <a:r>
                        <a:rPr lang="fr-FR" sz="2400" b="1" kern="1200" dirty="0" smtClean="0">
                          <a:solidFill>
                            <a:srgbClr val="7B003B"/>
                          </a:solidFill>
                          <a:latin typeface="Book Antiqua" pitchFamily="18" charset="0"/>
                          <a:ea typeface="+mn-ea"/>
                          <a:cs typeface="+mn-cs"/>
                        </a:rPr>
                        <a:t>Violence économique </a:t>
                      </a:r>
                    </a:p>
                    <a:p>
                      <a:pPr algn="l">
                        <a:buFont typeface="Arial" pitchFamily="34" charset="0"/>
                        <a:buChar char="•"/>
                        <a:defRPr/>
                      </a:pPr>
                      <a:r>
                        <a:rPr lang="fr-FR" sz="2400" b="1" kern="1200" dirty="0" smtClean="0">
                          <a:solidFill>
                            <a:srgbClr val="7B003B"/>
                          </a:solidFill>
                          <a:latin typeface="Book Antiqua" pitchFamily="18" charset="0"/>
                          <a:ea typeface="+mn-ea"/>
                          <a:cs typeface="+mn-cs"/>
                        </a:rPr>
                        <a:t>Atteintes à la liberté individuelle </a:t>
                      </a:r>
                    </a:p>
                    <a:p>
                      <a:pPr algn="l">
                        <a:buFont typeface="Arial" pitchFamily="34" charset="0"/>
                        <a:buChar char="•"/>
                        <a:defRPr/>
                      </a:pPr>
                      <a:r>
                        <a:rPr lang="fr-FR" sz="2400" b="1" kern="1200" dirty="0" smtClean="0">
                          <a:solidFill>
                            <a:srgbClr val="7B003B"/>
                          </a:solidFill>
                          <a:latin typeface="Book Antiqua" pitchFamily="18" charset="0"/>
                          <a:ea typeface="+mn-ea"/>
                          <a:cs typeface="+mn-cs"/>
                        </a:rPr>
                        <a:t>Violence liée à l’application de la loi ou</a:t>
                      </a:r>
                      <a:r>
                        <a:rPr lang="fr-FR" sz="2400" b="1" kern="1200" baseline="0" dirty="0" smtClean="0">
                          <a:solidFill>
                            <a:srgbClr val="7B003B"/>
                          </a:solidFill>
                          <a:latin typeface="Book Antiqua" pitchFamily="18" charset="0"/>
                          <a:ea typeface="+mn-ea"/>
                          <a:cs typeface="+mn-cs"/>
                        </a:rPr>
                        <a:t> v</a:t>
                      </a:r>
                      <a:r>
                        <a:rPr lang="fr-FR" sz="2400" b="1" kern="1200" dirty="0" smtClean="0">
                          <a:solidFill>
                            <a:srgbClr val="7B003B"/>
                          </a:solidFill>
                          <a:latin typeface="Book Antiqua" pitchFamily="18" charset="0"/>
                          <a:ea typeface="+mn-ea"/>
                          <a:cs typeface="+mn-cs"/>
                        </a:rPr>
                        <a:t>iolence juridique</a:t>
                      </a:r>
                    </a:p>
                    <a:p>
                      <a:pPr algn="just">
                        <a:defRPr/>
                      </a:pPr>
                      <a:endParaRPr lang="fr-FR" sz="1800" b="1" kern="1200" dirty="0" smtClean="0">
                        <a:solidFill>
                          <a:srgbClr val="7B003B"/>
                        </a:solidFill>
                        <a:latin typeface="Book Antiqua" pitchFamily="18" charset="0"/>
                        <a:ea typeface="+mn-ea"/>
                        <a:cs typeface="+mn-cs"/>
                      </a:endParaRPr>
                    </a:p>
                    <a:p>
                      <a:pPr algn="just">
                        <a:defRPr/>
                      </a:pPr>
                      <a:endParaRPr lang="fr-FR" sz="1800" b="1" kern="1200" dirty="0" smtClean="0">
                        <a:solidFill>
                          <a:srgbClr val="7B003B"/>
                        </a:solidFill>
                        <a:latin typeface="Book Antiqua" pitchFamily="18" charset="0"/>
                        <a:ea typeface="+mn-ea"/>
                        <a:cs typeface="+mn-cs"/>
                      </a:endParaRPr>
                    </a:p>
                    <a:p>
                      <a:pPr algn="just">
                        <a:defRPr/>
                      </a:pPr>
                      <a:endParaRPr lang="fr-FR" sz="1800" b="1" kern="1200" dirty="0" smtClean="0">
                        <a:solidFill>
                          <a:srgbClr val="7B003B"/>
                        </a:solidFill>
                        <a:latin typeface="Book Antiqua" pitchFamily="18" charset="0"/>
                        <a:ea typeface="+mn-ea"/>
                        <a:cs typeface="+mn-cs"/>
                      </a:endParaRPr>
                    </a:p>
                    <a:p>
                      <a:pPr lvl="1" algn="just">
                        <a:defRPr/>
                      </a:pPr>
                      <a:r>
                        <a:rPr lang="fr-FR" sz="1800" b="1" kern="1200" dirty="0" smtClean="0">
                          <a:solidFill>
                            <a:srgbClr val="7B003B"/>
                          </a:solidFill>
                          <a:latin typeface="Book Antiqua" pitchFamily="18" charset="0"/>
                          <a:ea typeface="+mn-ea"/>
                          <a:cs typeface="+mn-cs"/>
                        </a:rPr>
                        <a:t> </a:t>
                      </a:r>
                    </a:p>
                  </a:txBody>
                  <a:tcPr/>
                </a:tc>
                <a:tc>
                  <a:txBody>
                    <a:bodyPr/>
                    <a:lstStyle/>
                    <a:p>
                      <a:pPr lvl="1" algn="just">
                        <a:buFont typeface="Arial" pitchFamily="34" charset="0"/>
                        <a:buChar char="•"/>
                        <a:defRPr/>
                      </a:pPr>
                      <a:r>
                        <a:rPr lang="fr-FR" sz="2400" b="1" kern="1200" dirty="0" smtClean="0">
                          <a:solidFill>
                            <a:srgbClr val="7B003B"/>
                          </a:solidFill>
                          <a:latin typeface="Book Antiqua" pitchFamily="18" charset="0"/>
                          <a:ea typeface="+mn-ea"/>
                          <a:cs typeface="+mn-cs"/>
                        </a:rPr>
                        <a:t>Contexte conjugal </a:t>
                      </a:r>
                      <a:r>
                        <a:rPr lang="fr-FR" sz="1800" b="1" kern="1200" dirty="0" smtClean="0">
                          <a:solidFill>
                            <a:srgbClr val="7B003B"/>
                          </a:solidFill>
                          <a:latin typeface="Book Antiqua" pitchFamily="18" charset="0"/>
                          <a:ea typeface="+mn-ea"/>
                          <a:cs typeface="+mn-cs"/>
                        </a:rPr>
                        <a:t>(mari, belle famille)</a:t>
                      </a:r>
                    </a:p>
                    <a:p>
                      <a:pPr marL="457200" marR="0" lvl="1" indent="0" algn="just" defTabSz="914400" rtl="0" eaLnBrk="1" fontAlgn="auto" latinLnBrk="0" hangingPunct="1">
                        <a:lnSpc>
                          <a:spcPct val="100000"/>
                        </a:lnSpc>
                        <a:spcBef>
                          <a:spcPts val="0"/>
                        </a:spcBef>
                        <a:spcAft>
                          <a:spcPts val="0"/>
                        </a:spcAft>
                        <a:buClrTx/>
                        <a:buSzTx/>
                        <a:buFont typeface="Arial" pitchFamily="34" charset="0"/>
                        <a:buChar char="•"/>
                        <a:tabLst/>
                        <a:defRPr/>
                      </a:pPr>
                      <a:r>
                        <a:rPr lang="fr-FR" sz="2400" b="1" kern="1200" dirty="0" smtClean="0">
                          <a:solidFill>
                            <a:srgbClr val="7B003B"/>
                          </a:solidFill>
                          <a:latin typeface="Book Antiqua" pitchFamily="18" charset="0"/>
                          <a:ea typeface="+mn-ea"/>
                          <a:cs typeface="+mn-cs"/>
                        </a:rPr>
                        <a:t>Contexte extraconjugal </a:t>
                      </a:r>
                      <a:r>
                        <a:rPr lang="fr-FR" sz="1800" b="1" kern="1200" dirty="0" smtClean="0">
                          <a:solidFill>
                            <a:srgbClr val="7B003B"/>
                          </a:solidFill>
                          <a:latin typeface="Book Antiqua" pitchFamily="18" charset="0"/>
                          <a:ea typeface="+mn-ea"/>
                          <a:cs typeface="+mn-cs"/>
                        </a:rPr>
                        <a:t>(fiancé, ex mari, ami intime)</a:t>
                      </a:r>
                    </a:p>
                    <a:p>
                      <a:pPr lvl="1" algn="just">
                        <a:buFont typeface="Arial" pitchFamily="34" charset="0"/>
                        <a:buChar char="•"/>
                        <a:defRPr/>
                      </a:pPr>
                      <a:r>
                        <a:rPr lang="fr-FR" sz="2400" b="1" kern="1200" dirty="0" smtClean="0">
                          <a:solidFill>
                            <a:srgbClr val="7B003B"/>
                          </a:solidFill>
                          <a:latin typeface="Book Antiqua" pitchFamily="18" charset="0"/>
                          <a:ea typeface="+mn-ea"/>
                          <a:cs typeface="+mn-cs"/>
                        </a:rPr>
                        <a:t>Contexte familial </a:t>
                      </a:r>
                    </a:p>
                    <a:p>
                      <a:pPr lvl="1" algn="just">
                        <a:buFont typeface="Arial" pitchFamily="34" charset="0"/>
                        <a:buChar char="•"/>
                        <a:defRPr/>
                      </a:pPr>
                      <a:r>
                        <a:rPr lang="fr-FR" sz="2400" b="1" kern="1200" dirty="0" smtClean="0">
                          <a:solidFill>
                            <a:srgbClr val="7B003B"/>
                          </a:solidFill>
                          <a:latin typeface="Book Antiqua" pitchFamily="18" charset="0"/>
                          <a:ea typeface="+mn-ea"/>
                          <a:cs typeface="+mn-cs"/>
                        </a:rPr>
                        <a:t>Lieux publics </a:t>
                      </a:r>
                    </a:p>
                    <a:p>
                      <a:pPr lvl="1" algn="just">
                        <a:buFont typeface="Arial" pitchFamily="34" charset="0"/>
                        <a:buChar char="•"/>
                        <a:defRPr/>
                      </a:pPr>
                      <a:r>
                        <a:rPr lang="fr-FR" sz="2400" b="1" kern="1200" dirty="0" smtClean="0">
                          <a:solidFill>
                            <a:srgbClr val="7B003B"/>
                          </a:solidFill>
                          <a:latin typeface="Book Antiqua" pitchFamily="18" charset="0"/>
                          <a:ea typeface="+mn-ea"/>
                          <a:cs typeface="+mn-cs"/>
                        </a:rPr>
                        <a:t>Milieu professionnel</a:t>
                      </a:r>
                    </a:p>
                    <a:p>
                      <a:pPr lvl="1" algn="just">
                        <a:buFont typeface="Arial" pitchFamily="34" charset="0"/>
                        <a:buChar char="•"/>
                        <a:defRPr/>
                      </a:pPr>
                      <a:r>
                        <a:rPr lang="fr-FR" sz="2400" b="1" kern="1200" dirty="0" smtClean="0">
                          <a:solidFill>
                            <a:srgbClr val="7B003B"/>
                          </a:solidFill>
                          <a:latin typeface="Book Antiqua" pitchFamily="18" charset="0"/>
                          <a:ea typeface="+mn-ea"/>
                          <a:cs typeface="+mn-cs"/>
                        </a:rPr>
                        <a:t>Etablissement d’enseignement ou de formation.</a:t>
                      </a:r>
                    </a:p>
                    <a:p>
                      <a:endParaRPr lang="fr-FR" sz="1800" b="1" kern="1200" dirty="0" smtClean="0">
                        <a:solidFill>
                          <a:srgbClr val="7B003B"/>
                        </a:solidFill>
                        <a:latin typeface="Book Antiqua" pitchFamily="18" charset="0"/>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571472" y="642918"/>
            <a:ext cx="8001056" cy="663561"/>
          </a:xfrm>
        </p:spPr>
        <p:txBody>
          <a:bodyPr>
            <a:normAutofit fontScale="90000"/>
          </a:bodyPr>
          <a:lstStyle/>
          <a:p>
            <a:r>
              <a:rPr lang="fr-FR" sz="3600" dirty="0" smtClean="0">
                <a:latin typeface="Book Antiqua" pitchFamily="18" charset="0"/>
              </a:rPr>
              <a:t>Prévalence globale de la violence</a:t>
            </a:r>
            <a:r>
              <a:rPr lang="fr-FR" sz="2700" dirty="0" smtClean="0">
                <a:latin typeface="Book Antiqua" pitchFamily="18" charset="0"/>
              </a:rPr>
              <a:t/>
            </a:r>
            <a:br>
              <a:rPr lang="fr-FR" sz="2700" dirty="0" smtClean="0">
                <a:latin typeface="Book Antiqua" pitchFamily="18" charset="0"/>
              </a:rPr>
            </a:br>
            <a:r>
              <a:rPr lang="fr-FR" sz="2700" dirty="0" smtClean="0">
                <a:latin typeface="Book Antiqua" pitchFamily="18" charset="0"/>
              </a:rPr>
              <a:t>(12 mois précédant l’enquête)</a:t>
            </a:r>
          </a:p>
        </p:txBody>
      </p:sp>
      <p:sp>
        <p:nvSpPr>
          <p:cNvPr id="3" name="Espace réservé du contenu 2"/>
          <p:cNvSpPr>
            <a:spLocks noGrp="1"/>
          </p:cNvSpPr>
          <p:nvPr>
            <p:ph idx="1"/>
          </p:nvPr>
        </p:nvSpPr>
        <p:spPr>
          <a:xfrm>
            <a:off x="214313" y="1500175"/>
            <a:ext cx="8715375" cy="4857784"/>
          </a:xfrm>
        </p:spPr>
        <p:txBody>
          <a:bodyPr>
            <a:normAutofit fontScale="62500" lnSpcReduction="20000"/>
          </a:bodyPr>
          <a:lstStyle/>
          <a:p>
            <a:pPr algn="just">
              <a:lnSpc>
                <a:spcPct val="120000"/>
              </a:lnSpc>
              <a:buNone/>
              <a:defRPr/>
            </a:pPr>
            <a:r>
              <a:rPr lang="fr-FR" sz="4000" b="1" dirty="0" smtClean="0">
                <a:solidFill>
                  <a:srgbClr val="7B003B"/>
                </a:solidFill>
                <a:latin typeface="Book Antiqua" pitchFamily="18" charset="0"/>
              </a:rPr>
              <a:t>62,8% des femmes âgées de 18 à 64 ans (6 millions) ont subi un acte de violence (toutes formes confondues):</a:t>
            </a:r>
          </a:p>
          <a:p>
            <a:pPr lvl="1" algn="just">
              <a:lnSpc>
                <a:spcPct val="120000"/>
              </a:lnSpc>
              <a:defRPr/>
            </a:pPr>
            <a:r>
              <a:rPr lang="fr-FR" sz="4000" b="1" dirty="0" smtClean="0">
                <a:solidFill>
                  <a:srgbClr val="7B003B"/>
                </a:solidFill>
                <a:latin typeface="Book Antiqua" pitchFamily="18" charset="0"/>
              </a:rPr>
              <a:t>Urbain:  67,5%, soit 3,8 millions de femmes.</a:t>
            </a:r>
          </a:p>
          <a:p>
            <a:pPr lvl="1" algn="just">
              <a:lnSpc>
                <a:spcPct val="120000"/>
              </a:lnSpc>
              <a:defRPr/>
            </a:pPr>
            <a:r>
              <a:rPr lang="fr-FR" sz="4000" b="1" dirty="0" smtClean="0">
                <a:solidFill>
                  <a:srgbClr val="7B003B"/>
                </a:solidFill>
                <a:latin typeface="Book Antiqua" pitchFamily="18" charset="0"/>
              </a:rPr>
              <a:t>Rural:  56%, soit 2,2 millions de femmes.</a:t>
            </a:r>
          </a:p>
          <a:p>
            <a:pPr algn="just">
              <a:buNone/>
              <a:defRPr/>
            </a:pPr>
            <a:endParaRPr lang="fr-FR" sz="2600" b="1" dirty="0" smtClean="0">
              <a:solidFill>
                <a:srgbClr val="7B003B"/>
              </a:solidFill>
              <a:latin typeface="Book Antiqua" pitchFamily="18" charset="0"/>
            </a:endParaRPr>
          </a:p>
          <a:p>
            <a:pPr algn="just">
              <a:lnSpc>
                <a:spcPct val="120000"/>
              </a:lnSpc>
              <a:buNone/>
              <a:defRPr/>
            </a:pPr>
            <a:r>
              <a:rPr lang="fr-FR" sz="4000" b="1" dirty="0" smtClean="0">
                <a:solidFill>
                  <a:srgbClr val="7B003B"/>
                </a:solidFill>
                <a:latin typeface="Book Antiqua" pitchFamily="18" charset="0"/>
              </a:rPr>
              <a:t>Par  forme de violence </a:t>
            </a:r>
            <a:r>
              <a:rPr lang="fr-FR" sz="3200" b="1" dirty="0" smtClean="0">
                <a:solidFill>
                  <a:srgbClr val="7B003B"/>
                </a:solidFill>
                <a:latin typeface="Book Antiqua" pitchFamily="18" charset="0"/>
              </a:rPr>
              <a:t>:</a:t>
            </a:r>
          </a:p>
          <a:p>
            <a:pPr lvl="1">
              <a:lnSpc>
                <a:spcPct val="120000"/>
              </a:lnSpc>
            </a:pPr>
            <a:r>
              <a:rPr lang="fr-FR" sz="3200" b="1" dirty="0" smtClean="0">
                <a:solidFill>
                  <a:srgbClr val="7B003B"/>
                </a:solidFill>
                <a:latin typeface="Book Antiqua" pitchFamily="18" charset="0"/>
              </a:rPr>
              <a:t>Violence </a:t>
            </a:r>
            <a:r>
              <a:rPr lang="fr-FR" sz="3200" b="1" dirty="0">
                <a:solidFill>
                  <a:srgbClr val="7B003B"/>
                </a:solidFill>
                <a:latin typeface="Book Antiqua" pitchFamily="18" charset="0"/>
              </a:rPr>
              <a:t>psychologique </a:t>
            </a:r>
            <a:r>
              <a:rPr lang="fr-FR" sz="3200" b="1" dirty="0" smtClean="0">
                <a:solidFill>
                  <a:srgbClr val="7B003B"/>
                </a:solidFill>
                <a:latin typeface="Book Antiqua" pitchFamily="18" charset="0"/>
              </a:rPr>
              <a:t>: </a:t>
            </a:r>
            <a:r>
              <a:rPr lang="fr-FR" sz="3200" b="1" dirty="0">
                <a:solidFill>
                  <a:srgbClr val="7B003B"/>
                </a:solidFill>
                <a:latin typeface="Book Antiqua" pitchFamily="18" charset="0"/>
              </a:rPr>
              <a:t>48%, </a:t>
            </a:r>
            <a:r>
              <a:rPr lang="fr-FR" sz="3200" b="1" dirty="0" smtClean="0">
                <a:solidFill>
                  <a:srgbClr val="7B003B"/>
                </a:solidFill>
                <a:latin typeface="Book Antiqua" pitchFamily="18" charset="0"/>
              </a:rPr>
              <a:t>4,6 </a:t>
            </a:r>
            <a:r>
              <a:rPr lang="fr-FR" sz="3200" b="1" dirty="0">
                <a:solidFill>
                  <a:srgbClr val="7B003B"/>
                </a:solidFill>
                <a:latin typeface="Book Antiqua" pitchFamily="18" charset="0"/>
              </a:rPr>
              <a:t>millions de </a:t>
            </a:r>
            <a:r>
              <a:rPr lang="fr-FR" sz="3200" b="1" dirty="0" smtClean="0">
                <a:solidFill>
                  <a:srgbClr val="7B003B"/>
                </a:solidFill>
                <a:latin typeface="Book Antiqua" pitchFamily="18" charset="0"/>
              </a:rPr>
              <a:t>femmes.</a:t>
            </a:r>
            <a:endParaRPr lang="fr-FR" sz="3200" b="1" dirty="0">
              <a:solidFill>
                <a:srgbClr val="7B003B"/>
              </a:solidFill>
              <a:latin typeface="Book Antiqua" pitchFamily="18" charset="0"/>
            </a:endParaRPr>
          </a:p>
          <a:p>
            <a:pPr lvl="1">
              <a:lnSpc>
                <a:spcPct val="120000"/>
              </a:lnSpc>
            </a:pPr>
            <a:r>
              <a:rPr lang="fr-FR" sz="3200" b="1" dirty="0" smtClean="0">
                <a:solidFill>
                  <a:srgbClr val="7B003B"/>
                </a:solidFill>
                <a:latin typeface="Book Antiqua" pitchFamily="18" charset="0"/>
              </a:rPr>
              <a:t>Atteintes </a:t>
            </a:r>
            <a:r>
              <a:rPr lang="fr-FR" sz="3200" b="1" dirty="0">
                <a:solidFill>
                  <a:srgbClr val="7B003B"/>
                </a:solidFill>
                <a:latin typeface="Book Antiqua" pitchFamily="18" charset="0"/>
              </a:rPr>
              <a:t>aux libertés individuelles: 31%, </a:t>
            </a:r>
            <a:r>
              <a:rPr lang="fr-FR" sz="3200" b="1" dirty="0" smtClean="0">
                <a:solidFill>
                  <a:srgbClr val="7B003B"/>
                </a:solidFill>
                <a:latin typeface="Book Antiqua" pitchFamily="18" charset="0"/>
              </a:rPr>
              <a:t>3 millions. </a:t>
            </a:r>
            <a:endParaRPr lang="fr-FR" sz="3200" b="1" dirty="0">
              <a:solidFill>
                <a:srgbClr val="7B003B"/>
              </a:solidFill>
              <a:latin typeface="Book Antiqua" pitchFamily="18" charset="0"/>
            </a:endParaRPr>
          </a:p>
          <a:p>
            <a:pPr lvl="1">
              <a:lnSpc>
                <a:spcPct val="120000"/>
              </a:lnSpc>
            </a:pPr>
            <a:r>
              <a:rPr lang="fr-FR" sz="3200" b="1" dirty="0" smtClean="0">
                <a:solidFill>
                  <a:srgbClr val="7B003B"/>
                </a:solidFill>
                <a:latin typeface="Book Antiqua" pitchFamily="18" charset="0"/>
              </a:rPr>
              <a:t>Violence </a:t>
            </a:r>
            <a:r>
              <a:rPr lang="fr-FR" sz="3200" b="1" dirty="0">
                <a:solidFill>
                  <a:srgbClr val="7B003B"/>
                </a:solidFill>
                <a:latin typeface="Book Antiqua" pitchFamily="18" charset="0"/>
              </a:rPr>
              <a:t>physique : 15%, </a:t>
            </a:r>
            <a:r>
              <a:rPr lang="fr-FR" sz="3200" b="1" dirty="0" smtClean="0">
                <a:solidFill>
                  <a:srgbClr val="7B003B"/>
                </a:solidFill>
                <a:latin typeface="Book Antiqua" pitchFamily="18" charset="0"/>
              </a:rPr>
              <a:t>1,4 millions.</a:t>
            </a:r>
            <a:endParaRPr lang="fr-FR" sz="3200" b="1" dirty="0">
              <a:solidFill>
                <a:srgbClr val="7B003B"/>
              </a:solidFill>
              <a:latin typeface="Book Antiqua" pitchFamily="18" charset="0"/>
            </a:endParaRPr>
          </a:p>
          <a:p>
            <a:pPr lvl="1">
              <a:lnSpc>
                <a:spcPct val="120000"/>
              </a:lnSpc>
            </a:pPr>
            <a:r>
              <a:rPr lang="fr-FR" sz="3200" b="1" dirty="0" smtClean="0">
                <a:solidFill>
                  <a:srgbClr val="7B003B"/>
                </a:solidFill>
                <a:latin typeface="Book Antiqua" pitchFamily="18" charset="0"/>
              </a:rPr>
              <a:t>Violence </a:t>
            </a:r>
            <a:r>
              <a:rPr lang="fr-FR" sz="3200" b="1" dirty="0">
                <a:solidFill>
                  <a:srgbClr val="7B003B"/>
                </a:solidFill>
                <a:latin typeface="Book Antiqua" pitchFamily="18" charset="0"/>
              </a:rPr>
              <a:t>liée à l’application de la loi : 17%, </a:t>
            </a:r>
            <a:r>
              <a:rPr lang="fr-FR" sz="3200" b="1" dirty="0" smtClean="0">
                <a:solidFill>
                  <a:srgbClr val="7B003B"/>
                </a:solidFill>
                <a:latin typeface="Book Antiqua" pitchFamily="18" charset="0"/>
              </a:rPr>
              <a:t>1,2 millions. </a:t>
            </a:r>
            <a:endParaRPr lang="fr-FR" sz="3200" b="1" dirty="0">
              <a:solidFill>
                <a:srgbClr val="7B003B"/>
              </a:solidFill>
              <a:latin typeface="Book Antiqua" pitchFamily="18" charset="0"/>
            </a:endParaRPr>
          </a:p>
          <a:p>
            <a:pPr lvl="1">
              <a:lnSpc>
                <a:spcPct val="120000"/>
              </a:lnSpc>
            </a:pPr>
            <a:r>
              <a:rPr lang="fr-FR" sz="3200" b="1" dirty="0" smtClean="0">
                <a:solidFill>
                  <a:srgbClr val="7B003B"/>
                </a:solidFill>
                <a:latin typeface="Book Antiqua" pitchFamily="18" charset="0"/>
              </a:rPr>
              <a:t>Violence </a:t>
            </a:r>
            <a:r>
              <a:rPr lang="fr-FR" sz="3200" b="1" dirty="0">
                <a:solidFill>
                  <a:srgbClr val="7B003B"/>
                </a:solidFill>
                <a:latin typeface="Book Antiqua" pitchFamily="18" charset="0"/>
              </a:rPr>
              <a:t>sexuelle : 8,7%, </a:t>
            </a:r>
            <a:r>
              <a:rPr lang="fr-FR" sz="3200" b="1" dirty="0" smtClean="0">
                <a:solidFill>
                  <a:srgbClr val="7B003B"/>
                </a:solidFill>
                <a:latin typeface="Book Antiqua" pitchFamily="18" charset="0"/>
              </a:rPr>
              <a:t>827 </a:t>
            </a:r>
            <a:r>
              <a:rPr lang="fr-FR" sz="3200" b="1" dirty="0">
                <a:solidFill>
                  <a:srgbClr val="7B003B"/>
                </a:solidFill>
                <a:latin typeface="Book Antiqua" pitchFamily="18" charset="0"/>
              </a:rPr>
              <a:t>mille </a:t>
            </a:r>
            <a:r>
              <a:rPr lang="fr-FR" sz="3200" b="1" dirty="0" smtClean="0">
                <a:solidFill>
                  <a:srgbClr val="7B003B"/>
                </a:solidFill>
                <a:latin typeface="Book Antiqua" pitchFamily="18" charset="0"/>
              </a:rPr>
              <a:t>femmes.</a:t>
            </a:r>
            <a:endParaRPr lang="fr-FR" sz="3200" b="1" dirty="0">
              <a:solidFill>
                <a:srgbClr val="7B003B"/>
              </a:solidFill>
              <a:latin typeface="Book Antiqua" pitchFamily="18" charset="0"/>
            </a:endParaRPr>
          </a:p>
          <a:p>
            <a:pPr lvl="1">
              <a:lnSpc>
                <a:spcPct val="120000"/>
              </a:lnSpc>
            </a:pPr>
            <a:r>
              <a:rPr lang="fr-FR" sz="3200" b="1" dirty="0" smtClean="0">
                <a:solidFill>
                  <a:srgbClr val="7B003B"/>
                </a:solidFill>
                <a:latin typeface="Book Antiqua" pitchFamily="18" charset="0"/>
              </a:rPr>
              <a:t>Violence </a:t>
            </a:r>
            <a:r>
              <a:rPr lang="fr-FR" sz="3200" b="1" dirty="0">
                <a:solidFill>
                  <a:srgbClr val="7B003B"/>
                </a:solidFill>
                <a:latin typeface="Book Antiqua" pitchFamily="18" charset="0"/>
              </a:rPr>
              <a:t>économique : 8,2%, </a:t>
            </a:r>
            <a:r>
              <a:rPr lang="fr-FR" sz="3200" b="1" dirty="0" smtClean="0">
                <a:solidFill>
                  <a:srgbClr val="7B003B"/>
                </a:solidFill>
                <a:latin typeface="Book Antiqua" pitchFamily="18" charset="0"/>
              </a:rPr>
              <a:t>181 </a:t>
            </a:r>
            <a:r>
              <a:rPr lang="fr-FR" sz="3200" b="1" dirty="0">
                <a:solidFill>
                  <a:srgbClr val="7B003B"/>
                </a:solidFill>
                <a:latin typeface="Book Antiqua" pitchFamily="18" charset="0"/>
              </a:rPr>
              <a:t>mille femmes. </a:t>
            </a:r>
          </a:p>
          <a:p>
            <a:pPr marL="0">
              <a:lnSpc>
                <a:spcPct val="120000"/>
              </a:lnSpc>
              <a:buFontTx/>
              <a:buNone/>
              <a:defRPr/>
            </a:pPr>
            <a:endParaRPr lang="fr-FR" sz="2200" b="1" dirty="0" smtClean="0">
              <a:solidFill>
                <a:srgbClr val="7B003B"/>
              </a:solidFill>
              <a:latin typeface="Book Antiqua" pitchFamily="18"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008112F1-7D40-4B98-ADAA-55596EEA7F32}" type="slidenum">
              <a:rPr lang="fr-FR" smtClean="0"/>
              <a:pPr>
                <a:defRPr/>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hcp presentationt</Template>
  <TotalTime>6360</TotalTime>
  <Words>2223</Words>
  <Application>Microsoft Office PowerPoint</Application>
  <PresentationFormat>On-screen Show (4:3)</PresentationFormat>
  <Paragraphs>395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hcp_model</vt:lpstr>
      <vt:lpstr>Enquête Nationale  sur la Prévalence de la violence à l’égard des femmes</vt:lpstr>
      <vt:lpstr>Sommaire</vt:lpstr>
      <vt:lpstr>Contexte et justification</vt:lpstr>
      <vt:lpstr>Cadre référentiel de l’enquête</vt:lpstr>
      <vt:lpstr>Objectifs de l’enquête</vt:lpstr>
      <vt:lpstr>Approche méthodologique</vt:lpstr>
      <vt:lpstr>Définition de la violence</vt:lpstr>
      <vt:lpstr>Formes de violence et cadres de vie  </vt:lpstr>
      <vt:lpstr>Prévalence globale de la violence (12 mois précédant l’enquête)</vt:lpstr>
      <vt:lpstr>Prévalence globale de la violence</vt:lpstr>
      <vt:lpstr>Violence physique</vt:lpstr>
      <vt:lpstr>Violence physique</vt:lpstr>
      <vt:lpstr>Violence physique dans les lieux publics 12 mois précédant l’enquête</vt:lpstr>
      <vt:lpstr>Violence physique dans le contexte conjugal</vt:lpstr>
      <vt:lpstr>Violence physique dans le contexte conjugal (suite)</vt:lpstr>
      <vt:lpstr>Violence physique dans le cadre familial</vt:lpstr>
      <vt:lpstr>Violence physique dans le milieu professionnel</vt:lpstr>
      <vt:lpstr>Violence physique dans les établissements de formation</vt:lpstr>
      <vt:lpstr>Violence sexuelle</vt:lpstr>
      <vt:lpstr>Violence sexuelle</vt:lpstr>
      <vt:lpstr>Violence sexuelle  au cours des 12 mois précédant l’enquête</vt:lpstr>
      <vt:lpstr>Violence sexuelle</vt:lpstr>
      <vt:lpstr>Violence  psychologique</vt:lpstr>
      <vt:lpstr>Violence  psychologique</vt:lpstr>
      <vt:lpstr>Violence psychologique dans le contexte conjugal</vt:lpstr>
      <vt:lpstr>Violence psychologique dans le contexte familial</vt:lpstr>
      <vt:lpstr>Violence psychologique dans les lieux publics</vt:lpstr>
      <vt:lpstr>Violence psychologique dans le milieu professionnel</vt:lpstr>
      <vt:lpstr>Violence psychologique (suite)</vt:lpstr>
      <vt:lpstr>Violence  économique</vt:lpstr>
      <vt:lpstr>Violence économique</vt:lpstr>
      <vt:lpstr>Atteintes à la liberté individuelle </vt:lpstr>
      <vt:lpstr>Atteintes à la liberté individuelle</vt:lpstr>
      <vt:lpstr>Atteintes à la liberté individuelle dans le contexte conjugal</vt:lpstr>
      <vt:lpstr>Atteintes à la liberté individuelle dans le contexte familial</vt:lpstr>
      <vt:lpstr>Atteintes à la liberté individuelle dans le contexte extraconjugal</vt:lpstr>
      <vt:lpstr>Violences liées à l’application de la loi </vt:lpstr>
      <vt:lpstr>Violences liées à l’application de la loi</vt:lpstr>
      <vt:lpstr>Slide 39</vt:lpstr>
      <vt:lpstr>Plaintes contre la violence</vt:lpstr>
      <vt:lpstr>Plaintes contre la violence</vt:lpstr>
      <vt:lpstr>Slide 42</vt:lpstr>
    </vt:vector>
  </TitlesOfParts>
  <Company>dcn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dina.deligiorgis</cp:lastModifiedBy>
  <cp:revision>646</cp:revision>
  <dcterms:created xsi:type="dcterms:W3CDTF">2008-03-11T16:08:11Z</dcterms:created>
  <dcterms:modified xsi:type="dcterms:W3CDTF">2011-03-25T12:55:05Z</dcterms:modified>
</cp:coreProperties>
</file>