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346" r:id="rId3"/>
    <p:sldId id="258" r:id="rId4"/>
    <p:sldId id="344" r:id="rId5"/>
    <p:sldId id="348" r:id="rId6"/>
    <p:sldId id="349" r:id="rId7"/>
    <p:sldId id="347" r:id="rId8"/>
    <p:sldId id="345" r:id="rId9"/>
    <p:sldId id="354" r:id="rId10"/>
    <p:sldId id="355" r:id="rId11"/>
    <p:sldId id="272" r:id="rId12"/>
  </p:sldIdLst>
  <p:sldSz cx="9144000" cy="6858000" type="screen4x3"/>
  <p:notesSz cx="6997700" cy="9283700"/>
  <p:defaultTextStyle>
    <a:defPPr>
      <a:defRPr lang="fr-FR"/>
    </a:defPPr>
    <a:lvl1pPr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E5F"/>
    <a:srgbClr val="D6E69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0554" autoAdjust="0"/>
  </p:normalViewPr>
  <p:slideViewPr>
    <p:cSldViewPr>
      <p:cViewPr varScale="1">
        <p:scale>
          <a:sx n="79" d="100"/>
          <a:sy n="79" d="100"/>
        </p:scale>
        <p:origin x="-19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3132" y="-96"/>
      </p:cViewPr>
      <p:guideLst>
        <p:guide orient="horz" pos="2924"/>
        <p:guide pos="22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fontAlgn="auto">
              <a:spcBef>
                <a:spcPts val="0"/>
              </a:spcBef>
              <a:spcAft>
                <a:spcPts val="0"/>
              </a:spcAft>
              <a:defRPr sz="1200" smtClean="0">
                <a:latin typeface="+mn-lt"/>
                <a:ea typeface="+mn-ea"/>
                <a:cs typeface="+mn-cs"/>
              </a:defRPr>
            </a:lvl1pPr>
          </a:lstStyle>
          <a:p>
            <a:pPr>
              <a:defRPr/>
            </a:pPr>
            <a:fld id="{970A5D02-6402-4591-86E0-7BDE42AF943B}" type="datetimeFigureOut">
              <a:rPr lang="fr-FR"/>
              <a:pPr>
                <a:defRPr/>
              </a:pPr>
              <a:t>20/04/2011</a:t>
            </a:fld>
            <a:endParaRPr lang="fr-FR"/>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pPr lvl="0"/>
            <a:endParaRPr lang="fr-FR" noProof="0"/>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FR" noProof="0"/>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fontAlgn="auto">
              <a:spcBef>
                <a:spcPts val="0"/>
              </a:spcBef>
              <a:spcAft>
                <a:spcPts val="0"/>
              </a:spcAft>
              <a:defRPr sz="1200" smtClean="0">
                <a:latin typeface="+mn-lt"/>
                <a:ea typeface="+mn-ea"/>
                <a:cs typeface="+mn-cs"/>
              </a:defRPr>
            </a:lvl1pPr>
          </a:lstStyle>
          <a:p>
            <a:pPr>
              <a:defRPr/>
            </a:pPr>
            <a:fld id="{48EE0026-19C1-4FC6-A203-515CB25E59D6}"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fontAlgn="base">
      <a:spcBef>
        <a:spcPct val="30000"/>
      </a:spcBef>
      <a:spcAft>
        <a:spcPct val="0"/>
      </a:spcAft>
      <a:defRPr sz="1200" kern="1200">
        <a:solidFill>
          <a:schemeClr val="tx1"/>
        </a:solidFill>
        <a:latin typeface="+mn-lt"/>
        <a:ea typeface="ＭＳ Ｐゴシック" pitchFamily="-123"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23"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23"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E47A40-F9A2-4D96-848E-018C73DE9E5C}" type="slidenum">
              <a:rPr lang="en-US">
                <a:ea typeface="ＭＳ Ｐゴシック" pitchFamily="-123" charset="-128"/>
                <a:cs typeface="ＭＳ Ｐゴシック" pitchFamily="-123" charset="-128"/>
              </a:rPr>
              <a:pPr fontAlgn="base">
                <a:spcBef>
                  <a:spcPct val="0"/>
                </a:spcBef>
                <a:spcAft>
                  <a:spcPct val="0"/>
                </a:spcAft>
              </a:pPr>
              <a:t>1</a:t>
            </a:fld>
            <a:endParaRPr lang="en-US">
              <a:ea typeface="ＭＳ Ｐゴシック" pitchFamily="-123" charset="-128"/>
              <a:cs typeface="ＭＳ Ｐゴシック" pitchFamily="-12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lvl="1"/>
            <a:r>
              <a:rPr lang="en-US" dirty="0" smtClean="0"/>
              <a:t>Eliminating</a:t>
            </a:r>
            <a:r>
              <a:rPr lang="en-US" baseline="0" dirty="0" smtClean="0"/>
              <a:t> persistent bad habits:</a:t>
            </a:r>
            <a:endParaRPr lang="en-US" dirty="0" smtClean="0"/>
          </a:p>
          <a:p>
            <a:pPr lvl="1"/>
            <a:endParaRPr lang="en-US" dirty="0" smtClean="0"/>
          </a:p>
          <a:p>
            <a:pPr lvl="1"/>
            <a:r>
              <a:rPr lang="en-US" dirty="0" smtClean="0"/>
              <a:t>Casual approach to storing data</a:t>
            </a:r>
          </a:p>
          <a:p>
            <a:pPr lvl="1"/>
            <a:r>
              <a:rPr lang="en-US" dirty="0" smtClean="0"/>
              <a:t>Sharing client data without their informed consent or knowledge </a:t>
            </a:r>
          </a:p>
          <a:p>
            <a:pPr lvl="1"/>
            <a:r>
              <a:rPr lang="en-US" dirty="0" smtClean="0"/>
              <a:t>Sharing too much data</a:t>
            </a:r>
          </a:p>
          <a:p>
            <a:pPr lvl="1"/>
            <a:r>
              <a:rPr lang="en-US" dirty="0" smtClean="0"/>
              <a:t>Sharing identifying data</a:t>
            </a:r>
          </a:p>
          <a:p>
            <a:pPr lvl="1"/>
            <a:r>
              <a:rPr lang="en-US" dirty="0" smtClean="0"/>
              <a:t>Sharing data without considerations as to how that data will be used </a:t>
            </a:r>
          </a:p>
          <a:p>
            <a:pPr lvl="1"/>
            <a:r>
              <a:rPr lang="en-US" dirty="0" smtClean="0"/>
              <a:t>Mandatory sharing of individual client case files </a:t>
            </a:r>
          </a:p>
          <a:p>
            <a:pPr>
              <a:spcBef>
                <a:spcPct val="0"/>
              </a:spcBef>
            </a:pPr>
            <a:endParaRPr lang="en-US"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9ED8D3-385B-48EF-96CE-C34D4A15E382}" type="slidenum">
              <a:rPr lang="fr-FR">
                <a:ea typeface="ＭＳ Ｐゴシック" pitchFamily="-123" charset="-128"/>
                <a:cs typeface="ＭＳ Ｐゴシック" pitchFamily="-123" charset="-128"/>
              </a:rPr>
              <a:pPr fontAlgn="base">
                <a:spcBef>
                  <a:spcPct val="0"/>
                </a:spcBef>
                <a:spcAft>
                  <a:spcPct val="0"/>
                </a:spcAft>
              </a:pPr>
              <a:t>10</a:t>
            </a:fld>
            <a:endParaRPr lang="fr-FR">
              <a:ea typeface="ＭＳ Ｐゴシック" pitchFamily="-123" charset="-128"/>
              <a:cs typeface="ＭＳ Ｐゴシック" pitchFamily="-12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EE0026-19C1-4FC6-A203-515CB25E59D6}" type="slidenum">
              <a:rPr lang="fr-FR" smtClean="0"/>
              <a:pPr>
                <a:defRPr/>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EE0026-19C1-4FC6-A203-515CB25E59D6}" type="slidenum">
              <a:rPr lang="fr-FR" smtClean="0"/>
              <a:pPr>
                <a:defRPr/>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770" y="4409758"/>
            <a:ext cx="5598160" cy="4408556"/>
          </a:xfrm>
        </p:spPr>
        <p:txBody>
          <a:bodyPr>
            <a:normAutofit fontScale="85000" lnSpcReduction="10000"/>
          </a:bodyPr>
          <a:lstStyle/>
          <a:p>
            <a:r>
              <a:rPr lang="en-US" sz="1700" dirty="0" smtClean="0"/>
              <a:t>So just what is the GBVIMS?</a:t>
            </a:r>
          </a:p>
          <a:p>
            <a:endParaRPr lang="en-US" sz="1700" dirty="0" smtClean="0"/>
          </a:p>
          <a:p>
            <a:r>
              <a:rPr lang="en-US" sz="1700" dirty="0" smtClean="0"/>
              <a:t>The Gender Based Violence Information Management System</a:t>
            </a:r>
            <a:r>
              <a:rPr lang="en-US" sz="1700" baseline="0" dirty="0" smtClean="0"/>
              <a:t> </a:t>
            </a:r>
            <a:r>
              <a:rPr lang="en-US" sz="1700" dirty="0" smtClean="0"/>
              <a:t>is a data management system that will not solve case management</a:t>
            </a:r>
            <a:r>
              <a:rPr lang="en-US" sz="1700" baseline="0" dirty="0" smtClean="0"/>
              <a:t> </a:t>
            </a:r>
            <a:r>
              <a:rPr lang="en-US" sz="1700" dirty="0" smtClean="0"/>
              <a:t>needs, but </a:t>
            </a:r>
            <a:r>
              <a:rPr lang="en-US" sz="1700" baseline="0" dirty="0" smtClean="0"/>
              <a:t>was </a:t>
            </a:r>
            <a:r>
              <a:rPr lang="en-US" sz="1700" dirty="0" smtClean="0"/>
              <a:t>created to improve Gender-Based Violence prevention, response and coordination in humanitarian settings.  </a:t>
            </a:r>
          </a:p>
          <a:p>
            <a:endParaRPr lang="en-US" sz="1700" dirty="0" smtClean="0"/>
          </a:p>
          <a:p>
            <a:r>
              <a:rPr lang="en-US" sz="1700" dirty="0" smtClean="0"/>
              <a:t>It was specifically designed for:  </a:t>
            </a:r>
          </a:p>
          <a:p>
            <a:pPr>
              <a:buFont typeface="Arial" pitchFamily="34" charset="0"/>
              <a:buChar char="•"/>
            </a:pPr>
            <a:r>
              <a:rPr lang="en-US" sz="1700" dirty="0" smtClean="0"/>
              <a:t>Service providers who deliver case management,</a:t>
            </a:r>
            <a:r>
              <a:rPr lang="en-US" sz="1700" baseline="0" dirty="0" smtClean="0"/>
              <a:t> </a:t>
            </a:r>
            <a:r>
              <a:rPr lang="en-US" sz="1700" dirty="0" smtClean="0"/>
              <a:t>health, or psychosocial services to GBV survivors,</a:t>
            </a:r>
            <a:r>
              <a:rPr lang="en-US" sz="1700" baseline="0" dirty="0" smtClean="0"/>
              <a:t> </a:t>
            </a:r>
            <a:r>
              <a:rPr lang="en-US" sz="1700" dirty="0" smtClean="0"/>
              <a:t>and </a:t>
            </a:r>
          </a:p>
          <a:p>
            <a:pPr>
              <a:buFont typeface="Arial" pitchFamily="34" charset="0"/>
              <a:buChar char="•"/>
            </a:pPr>
            <a:r>
              <a:rPr lang="en-US" sz="1700" dirty="0" smtClean="0"/>
              <a:t>Agencies coordinating the response to GBV in humanitarian settings. </a:t>
            </a:r>
          </a:p>
          <a:p>
            <a:pPr>
              <a:buFont typeface="Arial" pitchFamily="34" charset="0"/>
              <a:buChar char="•"/>
            </a:pPr>
            <a:endParaRPr lang="en-US" sz="1700" dirty="0" smtClean="0"/>
          </a:p>
          <a:p>
            <a:pPr>
              <a:buFont typeface="Arial" pitchFamily="34" charset="0"/>
              <a:buNone/>
            </a:pPr>
            <a:r>
              <a:rPr lang="en-US" sz="1700" dirty="0" smtClean="0"/>
              <a:t>The GBVIMS enables:</a:t>
            </a:r>
          </a:p>
          <a:p>
            <a:pPr>
              <a:buFont typeface="Arial" pitchFamily="34" charset="0"/>
              <a:buChar char="•"/>
            </a:pPr>
            <a:r>
              <a:rPr lang="en-US" sz="1700" dirty="0" smtClean="0"/>
              <a:t> Humanitarian actors who are providing services to GBV survivors to </a:t>
            </a:r>
            <a:r>
              <a:rPr lang="en-US" sz="1700" b="1" i="1" dirty="0" smtClean="0"/>
              <a:t>safely</a:t>
            </a:r>
            <a:r>
              <a:rPr lang="en-US" sz="1700" dirty="0" smtClean="0"/>
              <a:t>  collect, store and analyze </a:t>
            </a:r>
            <a:r>
              <a:rPr lang="en-US" sz="1700" b="1" i="1" dirty="0" smtClean="0"/>
              <a:t>reported GBV incident data </a:t>
            </a:r>
            <a:r>
              <a:rPr lang="en-US" sz="1700" dirty="0" smtClean="0"/>
              <a:t>using standardized tools and methods, harmonizing GBV data collection in humanitarian settings</a:t>
            </a:r>
          </a:p>
          <a:p>
            <a:pPr>
              <a:buFont typeface="Arial" pitchFamily="34" charset="0"/>
              <a:buChar char="•"/>
            </a:pPr>
            <a:r>
              <a:rPr lang="en-US" sz="1700" dirty="0" smtClean="0"/>
              <a:t> The Safe and ethical sharing of reported GBV incident data</a:t>
            </a:r>
          </a:p>
          <a:p>
            <a:pPr marL="523300" indent="-523300">
              <a:buClr>
                <a:schemeClr val="accent5">
                  <a:lumMod val="50000"/>
                </a:schemeClr>
              </a:buClr>
              <a:buSzPct val="100000"/>
              <a:buFont typeface="+mj-lt"/>
              <a:buAutoNum type="arabicPeriod"/>
            </a:pPr>
            <a:endParaRPr lang="en-US" sz="3300" dirty="0" smtClean="0"/>
          </a:p>
          <a:p>
            <a:pPr marL="523300" indent="-523300">
              <a:buClr>
                <a:schemeClr val="accent5">
                  <a:lumMod val="50000"/>
                </a:schemeClr>
              </a:buClr>
              <a:buSzPct val="100000"/>
              <a:buFont typeface="+mj-lt"/>
              <a:buAutoNum type="arabicPeriod"/>
            </a:pPr>
            <a:endParaRPr lang="en-US" sz="3300" dirty="0" smtClean="0"/>
          </a:p>
          <a:p>
            <a:pPr>
              <a:buFont typeface="Arial" pitchFamily="34" charset="0"/>
              <a:buChar char="•"/>
            </a:pPr>
            <a:endParaRPr lang="en-GB" sz="3300" dirty="0" smtClean="0"/>
          </a:p>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pPr>
              <a:defRPr/>
            </a:pPr>
            <a:fld id="{48EE0026-19C1-4FC6-A203-515CB25E59D6}" type="slidenum">
              <a:rPr lang="fr-FR" smtClean="0"/>
              <a:pPr>
                <a:defRPr/>
              </a:pPr>
              <a:t>4</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770" y="4409758"/>
            <a:ext cx="5598160" cy="4873942"/>
          </a:xfrm>
        </p:spPr>
        <p:txBody>
          <a:bodyPr>
            <a:normAutofit fontScale="77500" lnSpcReduction="20000"/>
          </a:bodyPr>
          <a:lstStyle/>
          <a:p>
            <a:pPr defTabSz="930311">
              <a:defRPr/>
            </a:pPr>
            <a:r>
              <a:rPr lang="en-US" sz="1300" dirty="0" smtClean="0"/>
              <a:t>So how does the GBVIMS provide a simple and effective system for GBV project managers to collect and analyze their data?</a:t>
            </a:r>
          </a:p>
          <a:p>
            <a:pPr defTabSz="930311">
              <a:defRPr/>
            </a:pPr>
            <a:endParaRPr lang="en-US" sz="1300" dirty="0" smtClean="0"/>
          </a:p>
          <a:p>
            <a:pPr defTabSz="930311">
              <a:defRPr/>
            </a:pPr>
            <a:r>
              <a:rPr lang="en-US" sz="1300" dirty="0" smtClean="0"/>
              <a:t>The basis for data input in the GBVIMS will be the incident report or intake form.  All data that you enter into the database should have its origin in the form.  Only specific data collected in the incident report form will be transferred into the GBVIMS database and shared.  Once compiled between actors, the consolidated data will serve as the basis for subsequent statistical analysis generated by GBVIMS.  These statistics in conjunction with qualitative analysis of specific program circumstances, will provide a basis for GBV program planning, monitoring and advocacy.  </a:t>
            </a:r>
          </a:p>
          <a:p>
            <a:endParaRPr lang="en-GB" sz="1300" dirty="0" smtClean="0"/>
          </a:p>
          <a:p>
            <a:r>
              <a:rPr lang="en-GB" sz="1300" dirty="0" smtClean="0"/>
              <a:t>Lets quickly look at the characteristics of each component.</a:t>
            </a:r>
          </a:p>
          <a:p>
            <a:r>
              <a:rPr lang="en-US" sz="1300" u="sng" dirty="0" smtClean="0"/>
              <a:t/>
            </a:r>
            <a:br>
              <a:rPr lang="en-US" sz="1300" u="sng" dirty="0" smtClean="0"/>
            </a:br>
            <a:r>
              <a:rPr lang="en-US" sz="1300" u="sng" dirty="0" smtClean="0"/>
              <a:t>Data Compilation &amp; Statistical Analysis</a:t>
            </a:r>
            <a:endParaRPr lang="en-GB" sz="1300" dirty="0" smtClean="0"/>
          </a:p>
          <a:p>
            <a:r>
              <a:rPr lang="en-US" sz="1300" dirty="0" smtClean="0"/>
              <a:t>Using standardized incident report forms and a globally-standardized incident classification system, GBV primary service providers can enter data into the Incident Recorder and run instant analysis to identify correlations between data fields, revealing trends in their reported data. These automatically-generated reports include analyses on the incidents, survivors, and to a lesser extent on the perpetrators.  They also include a snapshot of referral actions taken. Examples of the types of information provided by the Incident Recorder include: the most-commonly reported types of GBV incidents; the most-affected age groups of survivors; and, the type of service that is most often the first point of entry for survivors (e.g. health, police, legal services, etc…).</a:t>
            </a:r>
            <a:endParaRPr lang="en-GB" sz="1300" dirty="0" smtClean="0"/>
          </a:p>
          <a:p>
            <a:pPr lvl="0"/>
            <a:r>
              <a:rPr lang="en-US" sz="1300" dirty="0" smtClean="0"/>
              <a:t/>
            </a:r>
            <a:br>
              <a:rPr lang="en-US" sz="1300" dirty="0" smtClean="0"/>
            </a:br>
            <a:r>
              <a:rPr lang="en-US" sz="1300" u="sng" dirty="0" smtClean="0"/>
              <a:t>Data Sharing</a:t>
            </a:r>
            <a:endParaRPr lang="en-GB" sz="1300" dirty="0" smtClean="0"/>
          </a:p>
          <a:p>
            <a:r>
              <a:rPr lang="en-US" sz="1300" dirty="0" smtClean="0"/>
              <a:t>Providing a safe and ethical mechanism for primary service providers to share and access compiled GBV data is one cornerstone of good GBV coordination.  At a minimum, actors should be clear on what data will be shared, for what purpose, who will compile the data, and how and when actors will be able to access the compiled statistics.  The GBVIMS Incident Recorder </a:t>
            </a:r>
            <a:r>
              <a:rPr lang="en-US" sz="1300" dirty="0" err="1" smtClean="0"/>
              <a:t>anonymizes</a:t>
            </a:r>
            <a:r>
              <a:rPr lang="en-US" sz="1300" dirty="0" smtClean="0"/>
              <a:t> and standardizes reported GBV data in order to facilitate sharing of sensitive information between humanitarian actors in a safe manner.  Comprehensive guidelines for developing data-sharing protocols, as well as information on all of the ethical and safety issues that must be considered before sharing data are an integral part of the GBVIMS project.</a:t>
            </a:r>
            <a:endParaRPr lang="en-GB" sz="1300" dirty="0" smtClean="0"/>
          </a:p>
          <a:p>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48EE0026-19C1-4FC6-A203-515CB25E59D6}" type="slidenum">
              <a:rPr lang="fr-FR" smtClean="0"/>
              <a:pPr>
                <a:defRPr/>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11857" indent="-411857">
              <a:spcBef>
                <a:spcPct val="0"/>
              </a:spcBef>
              <a:spcAft>
                <a:spcPts val="610"/>
              </a:spcAft>
              <a:buClr>
                <a:srgbClr val="C00000"/>
              </a:buClr>
              <a:buFont typeface="Wingdings 2" pitchFamily="18" charset="2"/>
              <a:buChar char=""/>
            </a:pPr>
            <a:r>
              <a:rPr lang="en-US" dirty="0" smtClean="0">
                <a:cs typeface="Arial" charset="0"/>
              </a:rPr>
              <a:t>Systematized definitions and categories ensures a minimum data set collected by all providers</a:t>
            </a:r>
          </a:p>
          <a:p>
            <a:pPr marL="411857" indent="-411857">
              <a:spcBef>
                <a:spcPct val="0"/>
              </a:spcBef>
              <a:spcAft>
                <a:spcPts val="610"/>
              </a:spcAft>
              <a:buClr>
                <a:srgbClr val="C00000"/>
              </a:buClr>
              <a:buFont typeface="Wingdings 2" pitchFamily="18" charset="2"/>
              <a:buChar char=""/>
            </a:pPr>
            <a:r>
              <a:rPr lang="en-US" dirty="0" smtClean="0">
                <a:cs typeface="Arial" charset="0"/>
              </a:rPr>
              <a:t>The order of the form  and all categories match the data columns found in the Incident Recorder, making data entry as easy as possible</a:t>
            </a:r>
          </a:p>
          <a:p>
            <a:pPr marL="411857" indent="-411857">
              <a:spcBef>
                <a:spcPct val="0"/>
              </a:spcBef>
              <a:spcAft>
                <a:spcPts val="610"/>
              </a:spcAft>
              <a:buClr>
                <a:srgbClr val="C00000"/>
              </a:buClr>
              <a:buFont typeface="Wingdings 2" pitchFamily="18" charset="2"/>
              <a:buChar char=""/>
            </a:pPr>
            <a:r>
              <a:rPr lang="en-US" dirty="0" smtClean="0">
                <a:cs typeface="Arial" charset="0"/>
              </a:rPr>
              <a:t>Limited fill-in-the-blank entry, to save time on data entry and avoid errors (uses tick boxes)</a:t>
            </a:r>
          </a:p>
          <a:p>
            <a:pPr marL="411857" indent="-411857">
              <a:spcBef>
                <a:spcPct val="0"/>
              </a:spcBef>
              <a:spcAft>
                <a:spcPts val="610"/>
              </a:spcAft>
              <a:buClr>
                <a:srgbClr val="C00000"/>
              </a:buClr>
              <a:buFont typeface="Wingdings 2" pitchFamily="18" charset="2"/>
              <a:buChar char=""/>
            </a:pPr>
            <a:r>
              <a:rPr lang="en-US" dirty="0" smtClean="0">
                <a:cs typeface="Arial" charset="0"/>
              </a:rPr>
              <a:t>Collects all data necessary for the optimal functioning of the Incident Recorder</a:t>
            </a:r>
          </a:p>
          <a:p>
            <a:pPr marL="411857" indent="-411857">
              <a:spcBef>
                <a:spcPct val="0"/>
              </a:spcBef>
              <a:spcAft>
                <a:spcPts val="610"/>
              </a:spcAft>
              <a:buClr>
                <a:srgbClr val="C00000"/>
              </a:buClr>
              <a:buFont typeface="Wingdings 2" pitchFamily="18" charset="2"/>
              <a:buChar char=""/>
            </a:pPr>
            <a:endParaRPr lang="en-US" dirty="0" smtClean="0">
              <a:cs typeface="Arial" charset="0"/>
            </a:endParaRPr>
          </a:p>
          <a:p>
            <a:pPr marL="476462" indent="-476462">
              <a:lnSpc>
                <a:spcPct val="90000"/>
              </a:lnSpc>
              <a:buClr>
                <a:srgbClr val="C00000"/>
              </a:buClr>
              <a:buFont typeface="Arial Black" pitchFamily="34" charset="0"/>
              <a:buChar char="!"/>
            </a:pPr>
            <a:r>
              <a:rPr lang="en-US" dirty="0" smtClean="0">
                <a:cs typeface="Arial" charset="0"/>
              </a:rPr>
              <a:t>The form includes a confidentiality statement that request the permission of the survivor for the sharing of unidentifiable data on her or his case.</a:t>
            </a:r>
            <a:endParaRPr lang="ar-AE" dirty="0" smtClean="0">
              <a:cs typeface="Arial" charset="0"/>
            </a:endParaRPr>
          </a:p>
          <a:p>
            <a:pPr marL="476462" indent="-476462">
              <a:lnSpc>
                <a:spcPct val="90000"/>
              </a:lnSpc>
              <a:buClr>
                <a:srgbClr val="C00000"/>
              </a:buClr>
              <a:buFont typeface="Arial Black" pitchFamily="34" charset="0"/>
              <a:buChar char="!"/>
            </a:pPr>
            <a:r>
              <a:rPr lang="en-US" dirty="0" smtClean="0">
                <a:cs typeface="Arial" charset="0"/>
              </a:rPr>
              <a:t>Although the data is confidential it will be reported on using aggregate formats  - which means it will be  </a:t>
            </a:r>
            <a:r>
              <a:rPr lang="en-US" b="1" dirty="0" smtClean="0">
                <a:cs typeface="Arial" charset="0"/>
              </a:rPr>
              <a:t>anonymous,</a:t>
            </a:r>
            <a:r>
              <a:rPr lang="en-US" dirty="0" smtClean="0">
                <a:cs typeface="Arial" charset="0"/>
              </a:rPr>
              <a:t> enabling its safe sharing</a:t>
            </a:r>
          </a:p>
          <a:p>
            <a:pPr marL="411857" indent="-411857">
              <a:spcBef>
                <a:spcPct val="0"/>
              </a:spcBef>
              <a:spcAft>
                <a:spcPts val="610"/>
              </a:spcAft>
              <a:buClr>
                <a:srgbClr val="C00000"/>
              </a:buClr>
              <a:buFont typeface="Wingdings 2" pitchFamily="18" charset="2"/>
              <a:buChar char=""/>
            </a:pPr>
            <a:endParaRPr lang="en-US" dirty="0" smtClean="0">
              <a:cs typeface="Arial" charset="0"/>
            </a:endParaRPr>
          </a:p>
        </p:txBody>
      </p:sp>
      <p:sp>
        <p:nvSpPr>
          <p:cNvPr id="4" name="Slide Number Placeholder 3"/>
          <p:cNvSpPr>
            <a:spLocks noGrp="1"/>
          </p:cNvSpPr>
          <p:nvPr>
            <p:ph type="sldNum" sz="quarter" idx="10"/>
          </p:nvPr>
        </p:nvSpPr>
        <p:spPr/>
        <p:txBody>
          <a:bodyPr/>
          <a:lstStyle/>
          <a:p>
            <a:pPr>
              <a:defRPr/>
            </a:pPr>
            <a:fld id="{48EE0026-19C1-4FC6-A203-515CB25E59D6}" type="slidenum">
              <a:rPr lang="fr-FR" smtClean="0"/>
              <a:pPr>
                <a:defRPr/>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311" eaLnBrk="0" hangingPunct="0">
              <a:spcBef>
                <a:spcPct val="50000"/>
              </a:spcBef>
              <a:defRPr/>
            </a:pPr>
            <a:r>
              <a:rPr lang="en-GB" kern="0" dirty="0" smtClean="0">
                <a:solidFill>
                  <a:schemeClr val="accent2">
                    <a:lumMod val="50000"/>
                  </a:schemeClr>
                </a:solidFill>
                <a:latin typeface="Arial" charset="0"/>
              </a:rPr>
              <a:t>If we want our incident data to be </a:t>
            </a:r>
            <a:r>
              <a:rPr lang="en-GB" b="1" u="sng" kern="0" dirty="0" smtClean="0">
                <a:solidFill>
                  <a:schemeClr val="accent2">
                    <a:lumMod val="50000"/>
                  </a:schemeClr>
                </a:solidFill>
                <a:latin typeface="Arial" charset="0"/>
              </a:rPr>
              <a:t>consistent</a:t>
            </a:r>
            <a:r>
              <a:rPr lang="en-GB" kern="0" dirty="0" smtClean="0">
                <a:solidFill>
                  <a:schemeClr val="accent2">
                    <a:lumMod val="50000"/>
                  </a:schemeClr>
                </a:solidFill>
                <a:latin typeface="Arial" charset="0"/>
              </a:rPr>
              <a:t> and </a:t>
            </a:r>
            <a:r>
              <a:rPr lang="en-US" b="1" u="sng" kern="0" dirty="0" smtClean="0">
                <a:solidFill>
                  <a:schemeClr val="accent2">
                    <a:lumMod val="50000"/>
                  </a:schemeClr>
                </a:solidFill>
                <a:latin typeface="Arial" charset="0"/>
              </a:rPr>
              <a:t>comparable</a:t>
            </a:r>
            <a:r>
              <a:rPr lang="en-US" b="1" kern="0" dirty="0" smtClean="0">
                <a:solidFill>
                  <a:schemeClr val="accent2">
                    <a:lumMod val="50000"/>
                  </a:schemeClr>
                </a:solidFill>
                <a:latin typeface="Arial" charset="0"/>
              </a:rPr>
              <a:t> </a:t>
            </a:r>
            <a:endParaRPr lang="en-US" kern="0" dirty="0" smtClean="0">
              <a:solidFill>
                <a:schemeClr val="accent2">
                  <a:lumMod val="50000"/>
                </a:schemeClr>
              </a:solidFill>
              <a:latin typeface="Arial" charset="0"/>
            </a:endParaRPr>
          </a:p>
          <a:p>
            <a:pPr marL="237424" indent="-237424" defTabSz="930311" eaLnBrk="0" hangingPunct="0">
              <a:spcBef>
                <a:spcPct val="50000"/>
              </a:spcBef>
              <a:buFont typeface="Arial" charset="0"/>
              <a:buChar char="•"/>
              <a:defRPr/>
            </a:pPr>
            <a:r>
              <a:rPr lang="en-US" kern="0" dirty="0" smtClean="0">
                <a:solidFill>
                  <a:schemeClr val="accent2">
                    <a:lumMod val="50000"/>
                  </a:schemeClr>
                </a:solidFill>
                <a:latin typeface="Arial" charset="0"/>
              </a:rPr>
              <a:t>Everyone must use the </a:t>
            </a:r>
            <a:r>
              <a:rPr lang="en-US" b="1" kern="0" dirty="0" smtClean="0">
                <a:solidFill>
                  <a:schemeClr val="accent2">
                    <a:lumMod val="50000"/>
                  </a:schemeClr>
                </a:solidFill>
                <a:latin typeface="Arial" charset="0"/>
              </a:rPr>
              <a:t>same incident categories &amp; definitions</a:t>
            </a:r>
            <a:r>
              <a:rPr lang="en-US" kern="0" dirty="0" smtClean="0">
                <a:solidFill>
                  <a:schemeClr val="accent2">
                    <a:lumMod val="50000"/>
                  </a:schemeClr>
                </a:solidFill>
                <a:latin typeface="Arial" charset="0"/>
              </a:rPr>
              <a:t> to classify a GBV incident.</a:t>
            </a:r>
          </a:p>
          <a:p>
            <a:endParaRPr lang="en-US" dirty="0" smtClean="0"/>
          </a:p>
          <a:p>
            <a:r>
              <a:rPr lang="en-US" b="1" dirty="0" smtClean="0"/>
              <a:t>6</a:t>
            </a:r>
            <a:r>
              <a:rPr lang="en-US" b="1" baseline="0" dirty="0" smtClean="0"/>
              <a:t> Core Incident Types</a:t>
            </a:r>
            <a:endParaRPr lang="en-US" b="1" dirty="0" smtClean="0"/>
          </a:p>
          <a:p>
            <a:pPr marL="542681" indent="-542681">
              <a:lnSpc>
                <a:spcPct val="90000"/>
              </a:lnSpc>
              <a:buClr>
                <a:schemeClr val="accent2">
                  <a:lumMod val="50000"/>
                </a:schemeClr>
              </a:buClr>
              <a:buSzPct val="100000"/>
              <a:buFont typeface="Calibri" pitchFamily="34" charset="0"/>
              <a:buAutoNum type="arabicPeriod"/>
            </a:pPr>
            <a:r>
              <a:rPr lang="en-US" dirty="0" smtClean="0">
                <a:cs typeface="Arial" charset="0"/>
              </a:rPr>
              <a:t>Rape</a:t>
            </a:r>
          </a:p>
          <a:p>
            <a:pPr marL="542681" indent="-542681">
              <a:lnSpc>
                <a:spcPct val="90000"/>
              </a:lnSpc>
              <a:buClr>
                <a:schemeClr val="accent2">
                  <a:lumMod val="50000"/>
                </a:schemeClr>
              </a:buClr>
              <a:buSzPct val="100000"/>
              <a:buFont typeface="Calibri" pitchFamily="34" charset="0"/>
              <a:buAutoNum type="arabicPeriod"/>
            </a:pPr>
            <a:r>
              <a:rPr lang="en-US" dirty="0" smtClean="0">
                <a:cs typeface="Arial" charset="0"/>
              </a:rPr>
              <a:t>Sexual assault</a:t>
            </a:r>
          </a:p>
          <a:p>
            <a:pPr marL="542681" indent="-542681">
              <a:lnSpc>
                <a:spcPct val="90000"/>
              </a:lnSpc>
              <a:buClr>
                <a:schemeClr val="accent2">
                  <a:lumMod val="50000"/>
                </a:schemeClr>
              </a:buClr>
              <a:buSzPct val="100000"/>
              <a:buFont typeface="Calibri" pitchFamily="34" charset="0"/>
              <a:buAutoNum type="arabicPeriod"/>
            </a:pPr>
            <a:r>
              <a:rPr lang="en-US" dirty="0" smtClean="0">
                <a:cs typeface="Arial" charset="0"/>
              </a:rPr>
              <a:t>Physical assault</a:t>
            </a:r>
          </a:p>
          <a:p>
            <a:pPr marL="542681" indent="-542681">
              <a:lnSpc>
                <a:spcPct val="90000"/>
              </a:lnSpc>
              <a:buClr>
                <a:schemeClr val="accent2">
                  <a:lumMod val="50000"/>
                </a:schemeClr>
              </a:buClr>
              <a:buSzPct val="100000"/>
              <a:buFont typeface="Calibri" pitchFamily="34" charset="0"/>
              <a:buAutoNum type="arabicPeriod"/>
            </a:pPr>
            <a:r>
              <a:rPr lang="en-US" dirty="0" smtClean="0">
                <a:cs typeface="Arial" charset="0"/>
              </a:rPr>
              <a:t>Forced marriage </a:t>
            </a:r>
          </a:p>
          <a:p>
            <a:pPr marL="542681" indent="-542681">
              <a:lnSpc>
                <a:spcPct val="90000"/>
              </a:lnSpc>
              <a:buClr>
                <a:schemeClr val="accent2">
                  <a:lumMod val="50000"/>
                </a:schemeClr>
              </a:buClr>
              <a:buSzPct val="100000"/>
              <a:buFont typeface="Calibri" pitchFamily="34" charset="0"/>
              <a:buAutoNum type="arabicPeriod"/>
            </a:pPr>
            <a:r>
              <a:rPr lang="en-US" dirty="0" smtClean="0">
                <a:cs typeface="Arial" charset="0"/>
              </a:rPr>
              <a:t>Denial of resources, opportunities and services</a:t>
            </a:r>
          </a:p>
          <a:p>
            <a:pPr marL="542681" indent="-542681">
              <a:lnSpc>
                <a:spcPct val="90000"/>
              </a:lnSpc>
              <a:buClr>
                <a:schemeClr val="accent2">
                  <a:lumMod val="50000"/>
                </a:schemeClr>
              </a:buClr>
              <a:buSzPct val="100000"/>
              <a:buFont typeface="Calibri" pitchFamily="34" charset="0"/>
              <a:buAutoNum type="arabicPeriod"/>
            </a:pPr>
            <a:r>
              <a:rPr lang="en-US" dirty="0" smtClean="0">
                <a:cs typeface="Arial" charset="0"/>
              </a:rPr>
              <a:t>Psychological/ emotional abuse </a:t>
            </a:r>
          </a:p>
          <a:p>
            <a:endParaRPr lang="en-US" dirty="0"/>
          </a:p>
        </p:txBody>
      </p:sp>
      <p:sp>
        <p:nvSpPr>
          <p:cNvPr id="4" name="Slide Number Placeholder 3"/>
          <p:cNvSpPr>
            <a:spLocks noGrp="1"/>
          </p:cNvSpPr>
          <p:nvPr>
            <p:ph type="sldNum" sz="quarter" idx="10"/>
          </p:nvPr>
        </p:nvSpPr>
        <p:spPr/>
        <p:txBody>
          <a:bodyPr/>
          <a:lstStyle/>
          <a:p>
            <a:pPr>
              <a:defRPr/>
            </a:pPr>
            <a:fld id="{48EE0026-19C1-4FC6-A203-515CB25E59D6}" type="slidenum">
              <a:rPr lang="fr-FR" smtClean="0"/>
              <a:pPr>
                <a:defRPr/>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dirty="0" smtClean="0"/>
              <a:t>Key Features</a:t>
            </a:r>
            <a:r>
              <a:rPr lang="en-US" baseline="0" dirty="0" smtClean="0"/>
              <a:t> of the Incident Recorder:</a:t>
            </a:r>
            <a:endParaRPr lang="en-US" dirty="0" smtClean="0"/>
          </a:p>
          <a:p>
            <a:pPr>
              <a:lnSpc>
                <a:spcPct val="90000"/>
              </a:lnSpc>
              <a:buFontTx/>
              <a:buChar char="-"/>
            </a:pPr>
            <a:r>
              <a:rPr lang="en-US" dirty="0" smtClean="0"/>
              <a:t>Based in Microsoft Excel</a:t>
            </a:r>
          </a:p>
          <a:p>
            <a:pPr lvl="1">
              <a:lnSpc>
                <a:spcPct val="90000"/>
              </a:lnSpc>
              <a:buFontTx/>
              <a:buChar char="-"/>
            </a:pPr>
            <a:r>
              <a:rPr lang="en-US" dirty="0" smtClean="0"/>
              <a:t>No learning new software programs</a:t>
            </a:r>
          </a:p>
          <a:p>
            <a:pPr lvl="1">
              <a:lnSpc>
                <a:spcPct val="90000"/>
              </a:lnSpc>
            </a:pPr>
            <a:r>
              <a:rPr lang="en-US" dirty="0" smtClean="0"/>
              <a:t>-If you have never used Excel  before, you will only need to learn a few easy commands to use the Incident Recorder</a:t>
            </a:r>
          </a:p>
          <a:p>
            <a:pPr>
              <a:lnSpc>
                <a:spcPct val="90000"/>
              </a:lnSpc>
            </a:pPr>
            <a:r>
              <a:rPr lang="en-US" dirty="0" smtClean="0"/>
              <a:t>- Uses data from the Standard Intake / Initial Assessment forms</a:t>
            </a:r>
          </a:p>
          <a:p>
            <a:pPr>
              <a:lnSpc>
                <a:spcPct val="90000"/>
              </a:lnSpc>
            </a:pPr>
            <a:r>
              <a:rPr lang="en-US" dirty="0" smtClean="0"/>
              <a:t>- Easy to enter data</a:t>
            </a:r>
          </a:p>
          <a:p>
            <a:pPr>
              <a:lnSpc>
                <a:spcPct val="90000"/>
              </a:lnSpc>
            </a:pPr>
            <a:r>
              <a:rPr lang="en-US" dirty="0" smtClean="0"/>
              <a:t>- </a:t>
            </a:r>
            <a:r>
              <a:rPr lang="en-US" dirty="0" err="1" smtClean="0"/>
              <a:t>Anonymizes</a:t>
            </a:r>
            <a:r>
              <a:rPr lang="en-US" dirty="0" smtClean="0"/>
              <a:t> data for safe sharing</a:t>
            </a:r>
          </a:p>
          <a:p>
            <a:pPr>
              <a:lnSpc>
                <a:spcPct val="90000"/>
              </a:lnSpc>
              <a:buFontTx/>
              <a:buChar char="-"/>
            </a:pPr>
            <a:r>
              <a:rPr lang="en-US" dirty="0" smtClean="0"/>
              <a:t>Is protected</a:t>
            </a:r>
          </a:p>
          <a:p>
            <a:pPr defTabSz="930311">
              <a:lnSpc>
                <a:spcPct val="90000"/>
              </a:lnSpc>
              <a:buFontTx/>
              <a:buChar char="-"/>
            </a:pPr>
            <a:r>
              <a:rPr lang="en-US" dirty="0" smtClean="0"/>
              <a:t>Formulas automatically calculate values, produce charts and graphs that facilitate data analysis</a:t>
            </a:r>
          </a:p>
          <a:p>
            <a:endParaRPr lang="en-US" dirty="0" smtClean="0"/>
          </a:p>
          <a:p>
            <a:r>
              <a:rPr lang="en-US" b="1" dirty="0" smtClean="0"/>
              <a:t>Lets take a quick look</a:t>
            </a:r>
            <a:endParaRPr lang="en-US" b="1" dirty="0"/>
          </a:p>
        </p:txBody>
      </p:sp>
      <p:sp>
        <p:nvSpPr>
          <p:cNvPr id="4" name="Slide Number Placeholder 3"/>
          <p:cNvSpPr>
            <a:spLocks noGrp="1"/>
          </p:cNvSpPr>
          <p:nvPr>
            <p:ph type="sldNum" sz="quarter" idx="10"/>
          </p:nvPr>
        </p:nvSpPr>
        <p:spPr/>
        <p:txBody>
          <a:bodyPr/>
          <a:lstStyle/>
          <a:p>
            <a:pPr>
              <a:defRPr/>
            </a:pPr>
            <a:fld id="{48EE0026-19C1-4FC6-A203-515CB25E59D6}" type="slidenum">
              <a:rPr lang="fr-FR" smtClean="0"/>
              <a:pPr>
                <a:defRPr/>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Inquiries into sexual violence incidents are extremely sensitive.  </a:t>
            </a:r>
          </a:p>
          <a:p>
            <a:pPr eaLnBrk="1" hangingPunct="1">
              <a:spcBef>
                <a:spcPct val="0"/>
              </a:spcBef>
            </a:pPr>
            <a:r>
              <a:rPr lang="en-US" dirty="0" smtClean="0"/>
              <a:t>Collecting and sharing information on GBV can be dangerous, even life threatening to survivors, communities, and those involved in collecting the information. </a:t>
            </a:r>
            <a:endParaRPr lang="en-US" sz="800" dirty="0" smtClean="0"/>
          </a:p>
          <a:p>
            <a:pPr eaLnBrk="1" hangingPunct="1">
              <a:spcBef>
                <a:spcPct val="0"/>
              </a:spcBef>
            </a:pPr>
            <a:r>
              <a:rPr lang="en-US" dirty="0" smtClean="0"/>
              <a:t>There are many ethical and safety issues</a:t>
            </a:r>
            <a:r>
              <a:rPr lang="en-US" baseline="0" dirty="0" smtClean="0"/>
              <a:t> t</a:t>
            </a:r>
            <a:r>
              <a:rPr lang="en-US" dirty="0" smtClean="0"/>
              <a:t>hat must be </a:t>
            </a:r>
            <a:r>
              <a:rPr lang="en-US" u="sng" dirty="0" smtClean="0"/>
              <a:t>considered and planned for in advance</a:t>
            </a:r>
            <a:r>
              <a:rPr lang="en-US" dirty="0" smtClean="0"/>
              <a:t>. </a:t>
            </a:r>
          </a:p>
          <a:p>
            <a:pPr eaLnBrk="1" hangingPunct="1">
              <a:defRPr/>
            </a:pPr>
            <a:endParaRPr lang="en-US" dirty="0" smtClean="0"/>
          </a:p>
          <a:p>
            <a:pPr eaLnBrk="1" hangingPunct="1">
              <a:defRPr/>
            </a:pPr>
            <a:r>
              <a:rPr lang="en-US" dirty="0" smtClean="0"/>
              <a:t>Questions to consider</a:t>
            </a:r>
            <a:r>
              <a:rPr lang="en-US" baseline="0" dirty="0" smtClean="0"/>
              <a:t> when before sharing GBV data.</a:t>
            </a:r>
            <a:endParaRPr lang="en-US" dirty="0" smtClean="0"/>
          </a:p>
          <a:p>
            <a:pPr eaLnBrk="1" hangingPunct="1">
              <a:defRPr/>
            </a:pPr>
            <a:r>
              <a:rPr lang="en-US" dirty="0" smtClean="0"/>
              <a:t>What is the purpose of the proposed data collection activity?</a:t>
            </a:r>
          </a:p>
          <a:p>
            <a:pPr eaLnBrk="1" hangingPunct="1">
              <a:defRPr/>
            </a:pPr>
            <a:r>
              <a:rPr lang="en-US" dirty="0" smtClean="0"/>
              <a:t>How likely is it that the data collection and analysis will achieve the intended purpose?</a:t>
            </a:r>
          </a:p>
          <a:p>
            <a:pPr eaLnBrk="1" hangingPunct="1">
              <a:defRPr/>
            </a:pPr>
            <a:r>
              <a:rPr lang="en-US" dirty="0" smtClean="0"/>
              <a:t>What are the likely risks to survivors, their families, supporters, and communities? </a:t>
            </a:r>
          </a:p>
          <a:p>
            <a:pPr eaLnBrk="1" hangingPunct="1">
              <a:defRPr/>
            </a:pPr>
            <a:r>
              <a:rPr lang="en-US" dirty="0" smtClean="0"/>
              <a:t>What are the likely risks to those involved in the proposed data collection activity?</a:t>
            </a:r>
          </a:p>
          <a:p>
            <a:pPr eaLnBrk="1" hangingPunct="1">
              <a:defRPr/>
            </a:pPr>
            <a:r>
              <a:rPr lang="en-US" dirty="0" smtClean="0"/>
              <a:t>How can the above risks be minimized?</a:t>
            </a:r>
          </a:p>
          <a:p>
            <a:pPr eaLnBrk="1" hangingPunct="1">
              <a:defRPr/>
            </a:pPr>
            <a:r>
              <a:rPr lang="en-US" dirty="0" smtClean="0"/>
              <a:t>Will this population benefit directly from the end result?</a:t>
            </a:r>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8EE0026-19C1-4FC6-A203-515CB25E59D6}" type="slidenum">
              <a:rPr lang="fr-FR" smtClean="0"/>
              <a:pPr>
                <a:defRPr/>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a:lvl1pPr>
          </a:lstStyle>
          <a:p>
            <a:pPr>
              <a:defRPr/>
            </a:pPr>
            <a:fld id="{C7FDF80E-D7F3-450A-A4CB-E186B880CC31}" type="datetimeFigureOut">
              <a:rPr lang="fr-FR"/>
              <a:pPr>
                <a:defRPr/>
              </a:pPr>
              <a:t>20/04/2011</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82932DD-5B62-47E4-92BD-6B9ECF69B719}"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23767D64-5F53-4B09-867E-303DB154B6FB}" type="datetimeFigureOut">
              <a:rPr lang="fr-FR"/>
              <a:pPr>
                <a:defRPr/>
              </a:pPr>
              <a:t>20/04/2011</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BEE73E6-6BE4-43CC-BCA1-08AC57F37DF7}"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B77B6570-CE37-4C9B-BFEA-ABBF6CEA88AB}" type="datetimeFigureOut">
              <a:rPr lang="fr-FR"/>
              <a:pPr>
                <a:defRPr/>
              </a:pPr>
              <a:t>20/04/2011</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861BD45-8D67-4ED8-9E76-D8161E36C652}"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0738FFDF-383F-46D5-98BC-CD2D038CC4A5}" type="datetimeFigureOut">
              <a:rPr lang="fr-FR"/>
              <a:pPr>
                <a:defRPr/>
              </a:pPr>
              <a:t>20/04/2011</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8410484-7003-4856-BA27-A104D75B849B}"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AA6B3D-67BA-43FC-8CC4-28D4375AEEBB}" type="datetimeFigureOut">
              <a:rPr lang="fr-FR"/>
              <a:pPr>
                <a:defRPr/>
              </a:pPr>
              <a:t>20/04/2011</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2207770-7CFE-4921-81FC-B5BDC9E897DC}"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3"/>
          <p:cNvSpPr>
            <a:spLocks noGrp="1"/>
          </p:cNvSpPr>
          <p:nvPr>
            <p:ph type="dt" sz="half" idx="10"/>
          </p:nvPr>
        </p:nvSpPr>
        <p:spPr/>
        <p:txBody>
          <a:bodyPr/>
          <a:lstStyle>
            <a:lvl1pPr>
              <a:defRPr/>
            </a:lvl1pPr>
          </a:lstStyle>
          <a:p>
            <a:pPr>
              <a:defRPr/>
            </a:pPr>
            <a:fld id="{D0BB62E8-5804-4CB6-B239-4F841D574736}" type="datetimeFigureOut">
              <a:rPr lang="fr-FR"/>
              <a:pPr>
                <a:defRPr/>
              </a:pPr>
              <a:t>20/04/2011</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E5337EB0-7857-4D37-AF92-E6656DEC71CE}"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3"/>
          <p:cNvSpPr>
            <a:spLocks noGrp="1"/>
          </p:cNvSpPr>
          <p:nvPr>
            <p:ph type="dt" sz="half" idx="10"/>
          </p:nvPr>
        </p:nvSpPr>
        <p:spPr/>
        <p:txBody>
          <a:bodyPr/>
          <a:lstStyle>
            <a:lvl1pPr>
              <a:defRPr/>
            </a:lvl1pPr>
          </a:lstStyle>
          <a:p>
            <a:pPr>
              <a:defRPr/>
            </a:pPr>
            <a:fld id="{D06924E1-B38E-4DAB-866A-FBC0FC757118}" type="datetimeFigureOut">
              <a:rPr lang="fr-FR"/>
              <a:pPr>
                <a:defRPr/>
              </a:pPr>
              <a:t>20/04/2011</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022A4B5B-B4D5-4440-A24B-9C8A607398B4}"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3"/>
          <p:cNvSpPr>
            <a:spLocks noGrp="1"/>
          </p:cNvSpPr>
          <p:nvPr>
            <p:ph type="dt" sz="half" idx="10"/>
          </p:nvPr>
        </p:nvSpPr>
        <p:spPr/>
        <p:txBody>
          <a:bodyPr/>
          <a:lstStyle>
            <a:lvl1pPr>
              <a:defRPr/>
            </a:lvl1pPr>
          </a:lstStyle>
          <a:p>
            <a:pPr>
              <a:defRPr/>
            </a:pPr>
            <a:fld id="{3443E880-F7CE-4D15-9914-9063E429A2D9}" type="datetimeFigureOut">
              <a:rPr lang="fr-FR"/>
              <a:pPr>
                <a:defRPr/>
              </a:pPr>
              <a:t>20/04/2011</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F4097941-A56C-4F22-A650-976D96A4AA3F}"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9F187B-B76C-4171-9A06-7A370A96C1E3}" type="datetimeFigureOut">
              <a:rPr lang="fr-FR"/>
              <a:pPr>
                <a:defRPr/>
              </a:pPr>
              <a:t>20/04/2011</a:t>
            </a:fld>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2733048D-FDE7-42D1-AA15-EF3FA172FB4F}"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2F3A04-C172-4EDC-875D-196DDFEDF23B}" type="datetimeFigureOut">
              <a:rPr lang="fr-FR"/>
              <a:pPr>
                <a:defRPr/>
              </a:pPr>
              <a:t>20/04/2011</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7743F636-8C5F-4422-A7D3-824B47A96145}"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BE3822-6AD0-433F-B34B-D4A0C9CFFBC5}" type="datetimeFigureOut">
              <a:rPr lang="fr-FR"/>
              <a:pPr>
                <a:defRPr/>
              </a:pPr>
              <a:t>20/04/2011</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D17BD818-5B96-42C4-8F67-6B7674060A9C}"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fr-F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252C0AF1-B336-4B81-B35F-86B0F3C80231}" type="datetimeFigureOut">
              <a:rPr lang="fr-FR"/>
              <a:pPr>
                <a:defRPr/>
              </a:pPr>
              <a:t>20/04/2011</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30F8558C-F71A-494F-97D9-ADAE6748C97D}"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p:titleStyle>
    <p:bodyStyle>
      <a:lvl1pPr marL="342900" indent="-342900" algn="l" rtl="0" fontAlgn="base">
        <a:spcBef>
          <a:spcPct val="20000"/>
        </a:spcBef>
        <a:spcAft>
          <a:spcPct val="0"/>
        </a:spcAft>
        <a:buFont typeface="Arial" pitchFamily="-123" charset="0"/>
        <a:buChar char="•"/>
        <a:defRPr sz="3200" kern="1200">
          <a:solidFill>
            <a:schemeClr val="tx1"/>
          </a:solidFill>
          <a:latin typeface="+mn-lt"/>
          <a:ea typeface="ＭＳ Ｐゴシック" pitchFamily="-123" charset="-128"/>
          <a:cs typeface="ＭＳ Ｐゴシック" pitchFamily="-123" charset="-128"/>
        </a:defRPr>
      </a:lvl1pPr>
      <a:lvl2pPr marL="742950" indent="-285750" algn="l" rtl="0" fontAlgn="base">
        <a:spcBef>
          <a:spcPct val="20000"/>
        </a:spcBef>
        <a:spcAft>
          <a:spcPct val="0"/>
        </a:spcAft>
        <a:buFont typeface="Arial" pitchFamily="-123" charset="0"/>
        <a:buChar char="–"/>
        <a:defRPr sz="2800" kern="1200">
          <a:solidFill>
            <a:schemeClr val="tx1"/>
          </a:solidFill>
          <a:latin typeface="+mn-lt"/>
          <a:ea typeface="ＭＳ Ｐゴシック" pitchFamily="-123" charset="-128"/>
          <a:cs typeface="+mn-cs"/>
        </a:defRPr>
      </a:lvl2pPr>
      <a:lvl3pPr marL="1143000" indent="-228600" algn="l" rtl="0" fontAlgn="base">
        <a:spcBef>
          <a:spcPct val="20000"/>
        </a:spcBef>
        <a:spcAft>
          <a:spcPct val="0"/>
        </a:spcAft>
        <a:buFont typeface="Arial" pitchFamily="-123" charset="0"/>
        <a:buChar char="•"/>
        <a:defRPr sz="2400" kern="1200">
          <a:solidFill>
            <a:schemeClr val="tx1"/>
          </a:solidFill>
          <a:latin typeface="+mn-lt"/>
          <a:ea typeface="ＭＳ Ｐゴシック" pitchFamily="-123" charset="-128"/>
          <a:cs typeface="+mn-cs"/>
        </a:defRPr>
      </a:lvl3pPr>
      <a:lvl4pPr marL="1600200" indent="-228600" algn="l" rtl="0" fontAlgn="base">
        <a:spcBef>
          <a:spcPct val="20000"/>
        </a:spcBef>
        <a:spcAft>
          <a:spcPct val="0"/>
        </a:spcAft>
        <a:buFont typeface="Arial" pitchFamily="-123" charset="0"/>
        <a:buChar char="–"/>
        <a:defRPr sz="2000" kern="1200">
          <a:solidFill>
            <a:schemeClr val="tx1"/>
          </a:solidFill>
          <a:latin typeface="+mn-lt"/>
          <a:ea typeface="ＭＳ Ｐゴシック" pitchFamily="-123" charset="-128"/>
          <a:cs typeface="+mn-cs"/>
        </a:defRPr>
      </a:lvl4pPr>
      <a:lvl5pPr marL="2057400" indent="-228600" algn="l" rtl="0" fontAlgn="base">
        <a:spcBef>
          <a:spcPct val="20000"/>
        </a:spcBef>
        <a:spcAft>
          <a:spcPct val="0"/>
        </a:spcAft>
        <a:buFont typeface="Arial" pitchFamily="-123" charset="0"/>
        <a:buChar char="»"/>
        <a:defRPr sz="2000" kern="1200">
          <a:solidFill>
            <a:schemeClr val="tx1"/>
          </a:solidFill>
          <a:latin typeface="+mn-lt"/>
          <a:ea typeface="ＭＳ Ｐゴシック" pitchFamily="-1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5.xml"/><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1.bin"/><Relationship Id="rId4" Type="http://schemas.openxmlformats.org/officeDocument/2006/relationships/image" Target="../media/image1.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48400"/>
            <a:ext cx="9144000" cy="609600"/>
          </a:xfrm>
          <a:prstGeom prst="rect">
            <a:avLst/>
          </a:prstGeom>
          <a:solidFill>
            <a:srgbClr val="552E5F"/>
          </a:solidFill>
          <a:ln w="57150">
            <a:solidFill>
              <a:srgbClr val="D6E69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a:off x="0" y="1143000"/>
            <a:ext cx="9144000" cy="0"/>
          </a:xfrm>
          <a:prstGeom prst="line">
            <a:avLst/>
          </a:prstGeom>
          <a:ln>
            <a:solidFill>
              <a:srgbClr val="552E5F"/>
            </a:solidFill>
          </a:ln>
          <a:effectLst>
            <a:outerShdw blurRad="76200" dir="18900000" sy="23000" kx="-1200000" algn="bl" rotWithShape="0">
              <a:prstClr val="black">
                <a:alpha val="20000"/>
              </a:prstClr>
            </a:outerShdw>
          </a:effectLst>
        </p:spPr>
        <p:style>
          <a:lnRef idx="3">
            <a:schemeClr val="accent4"/>
          </a:lnRef>
          <a:fillRef idx="0">
            <a:schemeClr val="accent4"/>
          </a:fillRef>
          <a:effectRef idx="2">
            <a:schemeClr val="accent4"/>
          </a:effectRef>
          <a:fontRef idx="minor">
            <a:schemeClr val="tx1"/>
          </a:fontRef>
        </p:style>
      </p:cxnSp>
      <p:cxnSp>
        <p:nvCxnSpPr>
          <p:cNvPr id="5" name="Straight Connector 4"/>
          <p:cNvCxnSpPr/>
          <p:nvPr/>
        </p:nvCxnSpPr>
        <p:spPr>
          <a:xfrm>
            <a:off x="0" y="1219200"/>
            <a:ext cx="9144000" cy="0"/>
          </a:xfrm>
          <a:prstGeom prst="line">
            <a:avLst/>
          </a:prstGeom>
          <a:ln w="57150">
            <a:solidFill>
              <a:srgbClr val="D6E69C"/>
            </a:solidFill>
          </a:ln>
          <a:effectLst>
            <a:outerShdw blurRad="76200" dir="18900000" sy="23000" kx="-1200000" algn="bl" rotWithShape="0">
              <a:prstClr val="black">
                <a:alpha val="20000"/>
              </a:prstClr>
            </a:outerShdw>
          </a:effectLst>
        </p:spPr>
        <p:style>
          <a:lnRef idx="3">
            <a:schemeClr val="accent4"/>
          </a:lnRef>
          <a:fillRef idx="0">
            <a:schemeClr val="accent4"/>
          </a:fillRef>
          <a:effectRef idx="2">
            <a:schemeClr val="accent4"/>
          </a:effectRef>
          <a:fontRef idx="minor">
            <a:schemeClr val="tx1"/>
          </a:fontRef>
        </p:style>
      </p:cxnSp>
      <p:cxnSp>
        <p:nvCxnSpPr>
          <p:cNvPr id="6" name="Straight Connector 5"/>
          <p:cNvCxnSpPr/>
          <p:nvPr/>
        </p:nvCxnSpPr>
        <p:spPr>
          <a:xfrm>
            <a:off x="0" y="1295400"/>
            <a:ext cx="9144000" cy="0"/>
          </a:xfrm>
          <a:prstGeom prst="line">
            <a:avLst/>
          </a:prstGeom>
          <a:ln>
            <a:solidFill>
              <a:srgbClr val="552E5F"/>
            </a:solidFill>
          </a:ln>
          <a:effectLst>
            <a:outerShdw blurRad="76200" dir="18900000" sy="23000" kx="-1200000" algn="bl" rotWithShape="0">
              <a:prstClr val="black">
                <a:alpha val="20000"/>
              </a:prstClr>
            </a:outerShdw>
          </a:effectLst>
        </p:spPr>
        <p:style>
          <a:lnRef idx="3">
            <a:schemeClr val="accent4"/>
          </a:lnRef>
          <a:fillRef idx="0">
            <a:schemeClr val="accent4"/>
          </a:fillRef>
          <a:effectRef idx="2">
            <a:schemeClr val="accent4"/>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152400" y="5105400"/>
            <a:ext cx="1447800" cy="1447800"/>
          </a:xfrm>
          <a:prstGeom prst="rect">
            <a:avLst/>
          </a:prstGeom>
          <a:noFill/>
          <a:ln w="19050">
            <a:solidFill>
              <a:srgbClr val="D6E69C"/>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4342" name="Rectangle 8"/>
          <p:cNvSpPr>
            <a:spLocks noChangeArrowheads="1"/>
          </p:cNvSpPr>
          <p:nvPr/>
        </p:nvSpPr>
        <p:spPr bwMode="auto">
          <a:xfrm>
            <a:off x="107504" y="1412776"/>
            <a:ext cx="5400600" cy="1569660"/>
          </a:xfrm>
          <a:prstGeom prst="rect">
            <a:avLst/>
          </a:prstGeom>
          <a:noFill/>
          <a:ln w="9525">
            <a:noFill/>
            <a:miter lim="800000"/>
            <a:headEnd/>
            <a:tailEnd/>
          </a:ln>
        </p:spPr>
        <p:txBody>
          <a:bodyPr wrap="square">
            <a:prstTxWarp prst="textNoShape">
              <a:avLst/>
            </a:prstTxWarp>
            <a:spAutoFit/>
          </a:bodyPr>
          <a:lstStyle/>
          <a:p>
            <a:pPr algn="ctr"/>
            <a:r>
              <a:rPr lang="en-US" sz="3200" b="1" dirty="0" smtClean="0">
                <a:latin typeface="Arial" charset="0"/>
                <a:cs typeface="Arial" charset="0"/>
              </a:rPr>
              <a:t>Gender-Based Violence Information Management System</a:t>
            </a:r>
            <a:endParaRPr lang="en-US" sz="3200" b="1" dirty="0">
              <a:latin typeface="Calibri" pitchFamily="-123" charset="0"/>
            </a:endParaRPr>
          </a:p>
        </p:txBody>
      </p:sp>
      <p:grpSp>
        <p:nvGrpSpPr>
          <p:cNvPr id="14343" name="Group 13"/>
          <p:cNvGrpSpPr>
            <a:grpSpLocks/>
          </p:cNvGrpSpPr>
          <p:nvPr/>
        </p:nvGrpSpPr>
        <p:grpSpPr bwMode="auto">
          <a:xfrm>
            <a:off x="6084168" y="260648"/>
            <a:ext cx="2952328" cy="2181944"/>
            <a:chOff x="2667000" y="3886200"/>
            <a:chExt cx="3276600" cy="2057400"/>
          </a:xfrm>
        </p:grpSpPr>
        <p:pic>
          <p:nvPicPr>
            <p:cNvPr id="14345" name="Picture 1" descr="UNICEF"/>
            <p:cNvPicPr>
              <a:picLocks noChangeAspect="1" noChangeArrowheads="1"/>
            </p:cNvPicPr>
            <p:nvPr/>
          </p:nvPicPr>
          <p:blipFill>
            <a:blip r:embed="rId4" cstate="print"/>
            <a:srcRect t="12500"/>
            <a:stretch>
              <a:fillRect/>
            </a:stretch>
          </p:blipFill>
          <p:spPr bwMode="auto">
            <a:xfrm>
              <a:off x="4038600" y="5410200"/>
              <a:ext cx="1891005" cy="533400"/>
            </a:xfrm>
            <a:prstGeom prst="rect">
              <a:avLst/>
            </a:prstGeom>
            <a:noFill/>
            <a:ln w="9525">
              <a:noFill/>
              <a:miter lim="800000"/>
              <a:headEnd/>
              <a:tailEnd/>
            </a:ln>
          </p:spPr>
        </p:pic>
        <p:pic>
          <p:nvPicPr>
            <p:cNvPr id="14346" name="Picture 2" descr="http://seeddenmark.com/images/Unfpa_logo.jpg"/>
            <p:cNvPicPr>
              <a:picLocks noChangeAspect="1" noChangeArrowheads="1"/>
            </p:cNvPicPr>
            <p:nvPr/>
          </p:nvPicPr>
          <p:blipFill>
            <a:blip r:embed="rId5" cstate="print"/>
            <a:srcRect l="4443" t="26666" r="6667" b="28889"/>
            <a:stretch>
              <a:fillRect/>
            </a:stretch>
          </p:blipFill>
          <p:spPr bwMode="auto">
            <a:xfrm>
              <a:off x="4038600" y="3886200"/>
              <a:ext cx="1905000" cy="701842"/>
            </a:xfrm>
            <a:prstGeom prst="rect">
              <a:avLst/>
            </a:prstGeom>
            <a:noFill/>
            <a:ln w="9525">
              <a:noFill/>
              <a:miter lim="800000"/>
              <a:headEnd/>
              <a:tailEnd/>
            </a:ln>
          </p:spPr>
        </p:pic>
        <p:pic>
          <p:nvPicPr>
            <p:cNvPr id="14347" name="Picture 3" descr="http://www.ypfp.org/files/images/Public%20Service/IRC%20logo.gif"/>
            <p:cNvPicPr>
              <a:picLocks noChangeAspect="1" noChangeArrowheads="1"/>
            </p:cNvPicPr>
            <p:nvPr/>
          </p:nvPicPr>
          <p:blipFill>
            <a:blip r:embed="rId6" cstate="print"/>
            <a:srcRect/>
            <a:stretch>
              <a:fillRect/>
            </a:stretch>
          </p:blipFill>
          <p:spPr bwMode="auto">
            <a:xfrm>
              <a:off x="2667000" y="4154905"/>
              <a:ext cx="1219200" cy="1540042"/>
            </a:xfrm>
            <a:prstGeom prst="rect">
              <a:avLst/>
            </a:prstGeom>
            <a:noFill/>
            <a:ln w="9525">
              <a:noFill/>
              <a:miter lim="800000"/>
              <a:headEnd/>
              <a:tailEnd/>
            </a:ln>
          </p:spPr>
        </p:pic>
        <p:pic>
          <p:nvPicPr>
            <p:cNvPr id="14348" name="Picture 4" descr="http://www.solcomhouse.com/images/UNHCR-logo.jpg"/>
            <p:cNvPicPr>
              <a:picLocks noChangeAspect="1" noChangeArrowheads="1"/>
            </p:cNvPicPr>
            <p:nvPr/>
          </p:nvPicPr>
          <p:blipFill>
            <a:blip r:embed="rId7" cstate="print"/>
            <a:srcRect/>
            <a:stretch>
              <a:fillRect/>
            </a:stretch>
          </p:blipFill>
          <p:spPr bwMode="auto">
            <a:xfrm>
              <a:off x="4038600" y="4724400"/>
              <a:ext cx="1905000" cy="533400"/>
            </a:xfrm>
            <a:prstGeom prst="rect">
              <a:avLst/>
            </a:prstGeom>
            <a:noFill/>
            <a:ln w="9525">
              <a:noFill/>
              <a:miter lim="800000"/>
              <a:headEnd/>
              <a:tailEnd/>
            </a:ln>
          </p:spPr>
        </p:pic>
      </p:grpSp>
      <p:sp>
        <p:nvSpPr>
          <p:cNvPr id="14" name="Content Placeholder 13"/>
          <p:cNvSpPr>
            <a:spLocks noGrp="1"/>
          </p:cNvSpPr>
          <p:nvPr>
            <p:ph idx="1"/>
          </p:nvPr>
        </p:nvSpPr>
        <p:spPr>
          <a:xfrm>
            <a:off x="827584" y="3789040"/>
            <a:ext cx="7211144" cy="1296144"/>
          </a:xfrm>
        </p:spPr>
        <p:txBody>
          <a:bodyPr/>
          <a:lstStyle/>
          <a:p>
            <a:pPr algn="ctr">
              <a:buNone/>
            </a:pPr>
            <a:r>
              <a:rPr lang="en-US" sz="2400" dirty="0" smtClean="0"/>
              <a:t>Erin Kenny and Diana J. </a:t>
            </a:r>
            <a:r>
              <a:rPr lang="en-US" sz="2400" dirty="0" err="1" smtClean="0"/>
              <a:t>Arango</a:t>
            </a:r>
            <a:r>
              <a:rPr lang="en-US" sz="2400" dirty="0" smtClean="0"/>
              <a:t>, UNFPA </a:t>
            </a:r>
          </a:p>
          <a:p>
            <a:pPr algn="ctr">
              <a:buNone/>
            </a:pPr>
            <a:r>
              <a:rPr lang="en-US" sz="2400" i="1" dirty="0" smtClean="0"/>
              <a:t>on behalf of the GBVIMS Steering Committee</a:t>
            </a:r>
          </a:p>
          <a:p>
            <a:pPr algn="ctr">
              <a:buNone/>
            </a:pPr>
            <a:r>
              <a:rPr lang="en-US" sz="2400" i="1" dirty="0" smtClean="0"/>
              <a:t>www.gbvims.org</a:t>
            </a:r>
          </a:p>
        </p:txBody>
      </p:sp>
      <p:pic>
        <p:nvPicPr>
          <p:cNvPr id="15" name="Picture 1"/>
          <p:cNvPicPr>
            <a:picLocks noChangeAspect="1" noChangeArrowheads="1"/>
          </p:cNvPicPr>
          <p:nvPr/>
        </p:nvPicPr>
        <p:blipFill>
          <a:blip r:embed="rId8" cstate="print"/>
          <a:srcRect/>
          <a:stretch>
            <a:fillRect/>
          </a:stretch>
        </p:blipFill>
        <p:spPr bwMode="auto">
          <a:xfrm>
            <a:off x="7236296" y="2564904"/>
            <a:ext cx="1720279" cy="548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52400" y="152400"/>
            <a:ext cx="8229600" cy="914400"/>
          </a:xfrm>
        </p:spPr>
        <p:txBody>
          <a:bodyPr/>
          <a:lstStyle/>
          <a:p>
            <a:pPr algn="l"/>
            <a:r>
              <a:rPr lang="en-US" smtClean="0"/>
              <a:t>Establishment of Good Practice</a:t>
            </a:r>
          </a:p>
        </p:txBody>
      </p:sp>
      <p:sp>
        <p:nvSpPr>
          <p:cNvPr id="3" name="Content Placeholder 2"/>
          <p:cNvSpPr>
            <a:spLocks noGrp="1"/>
          </p:cNvSpPr>
          <p:nvPr>
            <p:ph idx="1"/>
          </p:nvPr>
        </p:nvSpPr>
        <p:spPr>
          <a:xfrm>
            <a:off x="1143000" y="990600"/>
            <a:ext cx="7772400" cy="5257800"/>
          </a:xfrm>
        </p:spPr>
        <p:txBody>
          <a:bodyPr/>
          <a:lstStyle/>
          <a:p>
            <a:pPr lvl="1"/>
            <a:r>
              <a:rPr lang="en-US" sz="2500" dirty="0" smtClean="0"/>
              <a:t>Service provision must be available to GBV survivors if data is going to be gathered from them</a:t>
            </a:r>
          </a:p>
          <a:p>
            <a:pPr lvl="1"/>
            <a:r>
              <a:rPr lang="en-US" sz="2500" dirty="0" smtClean="0"/>
              <a:t>An agreement is established in collaboration with service providers to determine how data will be shared, protected, used and for what purpose</a:t>
            </a:r>
          </a:p>
          <a:p>
            <a:pPr lvl="1"/>
            <a:r>
              <a:rPr lang="en-US" sz="2500" dirty="0" smtClean="0"/>
              <a:t>Survivor/incident data is shared only with the informed consent of the client</a:t>
            </a:r>
          </a:p>
          <a:p>
            <a:pPr lvl="1"/>
            <a:r>
              <a:rPr lang="en-US" sz="2500" dirty="0" smtClean="0"/>
              <a:t>Survivor/incident data is de-identified </a:t>
            </a:r>
          </a:p>
          <a:p>
            <a:pPr lvl="1"/>
            <a:r>
              <a:rPr lang="en-US" sz="2500" dirty="0" smtClean="0"/>
              <a:t>Client case files are only shared within the context of a referral and with the consent of the survivor</a:t>
            </a:r>
          </a:p>
          <a:p>
            <a:pPr lvl="1"/>
            <a:r>
              <a:rPr lang="en-US" sz="2500" dirty="0" smtClean="0"/>
              <a:t>A service provider requires the most data to do their work.  A lot less data is needed by everybody else. </a:t>
            </a:r>
          </a:p>
          <a:p>
            <a:endParaRPr lang="en-US" sz="2500" dirty="0" smtClean="0"/>
          </a:p>
        </p:txBody>
      </p:sp>
      <p:sp>
        <p:nvSpPr>
          <p:cNvPr id="4" name="Rectangle 3"/>
          <p:cNvSpPr/>
          <p:nvPr/>
        </p:nvSpPr>
        <p:spPr>
          <a:xfrm>
            <a:off x="0" y="6248400"/>
            <a:ext cx="9144000" cy="609600"/>
          </a:xfrm>
          <a:prstGeom prst="rect">
            <a:avLst/>
          </a:prstGeom>
          <a:solidFill>
            <a:srgbClr val="552E5F"/>
          </a:solidFill>
          <a:ln w="57150">
            <a:solidFill>
              <a:srgbClr val="D6E69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i="1" dirty="0" smtClean="0">
                <a:solidFill>
                  <a:srgbClr val="D6E69C"/>
                </a:solidFill>
              </a:rPr>
              <a:t>www.gbvims.org</a:t>
            </a:r>
          </a:p>
        </p:txBody>
      </p:sp>
      <p:pic>
        <p:nvPicPr>
          <p:cNvPr id="5" name="Picture 2"/>
          <p:cNvPicPr>
            <a:picLocks noChangeAspect="1" noChangeArrowheads="1"/>
          </p:cNvPicPr>
          <p:nvPr/>
        </p:nvPicPr>
        <p:blipFill>
          <a:blip r:embed="rId3" cstate="print"/>
          <a:srcRect/>
          <a:stretch>
            <a:fillRect/>
          </a:stretch>
        </p:blipFill>
        <p:spPr bwMode="auto">
          <a:xfrm>
            <a:off x="152400" y="5105400"/>
            <a:ext cx="1447800" cy="1447800"/>
          </a:xfrm>
          <a:prstGeom prst="rect">
            <a:avLst/>
          </a:prstGeom>
          <a:noFill/>
          <a:ln w="19050">
            <a:solidFill>
              <a:srgbClr val="D6E69C"/>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3"/>
          <p:cNvGrpSpPr>
            <a:grpSpLocks/>
          </p:cNvGrpSpPr>
          <p:nvPr/>
        </p:nvGrpSpPr>
        <p:grpSpPr bwMode="auto">
          <a:xfrm>
            <a:off x="2819400" y="152400"/>
            <a:ext cx="3352800" cy="2362200"/>
            <a:chOff x="2667000" y="3886200"/>
            <a:chExt cx="3276600" cy="2057400"/>
          </a:xfrm>
        </p:grpSpPr>
        <p:pic>
          <p:nvPicPr>
            <p:cNvPr id="36870" name="Picture 1" descr="UNICEF"/>
            <p:cNvPicPr>
              <a:picLocks noChangeAspect="1" noChangeArrowheads="1"/>
            </p:cNvPicPr>
            <p:nvPr/>
          </p:nvPicPr>
          <p:blipFill>
            <a:blip r:embed="rId2" cstate="print"/>
            <a:srcRect t="12500"/>
            <a:stretch>
              <a:fillRect/>
            </a:stretch>
          </p:blipFill>
          <p:spPr bwMode="auto">
            <a:xfrm>
              <a:off x="4038600" y="5410200"/>
              <a:ext cx="1891005" cy="533400"/>
            </a:xfrm>
            <a:prstGeom prst="rect">
              <a:avLst/>
            </a:prstGeom>
            <a:noFill/>
            <a:ln w="9525">
              <a:noFill/>
              <a:miter lim="800000"/>
              <a:headEnd/>
              <a:tailEnd/>
            </a:ln>
          </p:spPr>
        </p:pic>
        <p:pic>
          <p:nvPicPr>
            <p:cNvPr id="36871" name="Picture 2" descr="http://seeddenmark.com/images/Unfpa_logo.jpg"/>
            <p:cNvPicPr>
              <a:picLocks noChangeAspect="1" noChangeArrowheads="1"/>
            </p:cNvPicPr>
            <p:nvPr/>
          </p:nvPicPr>
          <p:blipFill>
            <a:blip r:embed="rId3" cstate="print"/>
            <a:srcRect l="4443" t="26666" r="6667" b="28889"/>
            <a:stretch>
              <a:fillRect/>
            </a:stretch>
          </p:blipFill>
          <p:spPr bwMode="auto">
            <a:xfrm>
              <a:off x="4038600" y="3886200"/>
              <a:ext cx="1905000" cy="701842"/>
            </a:xfrm>
            <a:prstGeom prst="rect">
              <a:avLst/>
            </a:prstGeom>
            <a:noFill/>
            <a:ln w="9525">
              <a:noFill/>
              <a:miter lim="800000"/>
              <a:headEnd/>
              <a:tailEnd/>
            </a:ln>
          </p:spPr>
        </p:pic>
        <p:pic>
          <p:nvPicPr>
            <p:cNvPr id="36872" name="Picture 3" descr="http://www.ypfp.org/files/images/Public%20Service/IRC%20logo.gif"/>
            <p:cNvPicPr>
              <a:picLocks noChangeAspect="1" noChangeArrowheads="1"/>
            </p:cNvPicPr>
            <p:nvPr/>
          </p:nvPicPr>
          <p:blipFill>
            <a:blip r:embed="rId4" cstate="print"/>
            <a:srcRect/>
            <a:stretch>
              <a:fillRect/>
            </a:stretch>
          </p:blipFill>
          <p:spPr bwMode="auto">
            <a:xfrm>
              <a:off x="2667000" y="4154905"/>
              <a:ext cx="1219200" cy="1540042"/>
            </a:xfrm>
            <a:prstGeom prst="rect">
              <a:avLst/>
            </a:prstGeom>
            <a:noFill/>
            <a:ln w="9525">
              <a:noFill/>
              <a:miter lim="800000"/>
              <a:headEnd/>
              <a:tailEnd/>
            </a:ln>
          </p:spPr>
        </p:pic>
        <p:pic>
          <p:nvPicPr>
            <p:cNvPr id="36873" name="Picture 4" descr="http://www.solcomhouse.com/images/UNHCR-logo.jpg"/>
            <p:cNvPicPr>
              <a:picLocks noChangeAspect="1" noChangeArrowheads="1"/>
            </p:cNvPicPr>
            <p:nvPr/>
          </p:nvPicPr>
          <p:blipFill>
            <a:blip r:embed="rId5" cstate="print"/>
            <a:srcRect/>
            <a:stretch>
              <a:fillRect/>
            </a:stretch>
          </p:blipFill>
          <p:spPr bwMode="auto">
            <a:xfrm>
              <a:off x="4038600" y="4724400"/>
              <a:ext cx="1905000" cy="533400"/>
            </a:xfrm>
            <a:prstGeom prst="rect">
              <a:avLst/>
            </a:prstGeom>
            <a:noFill/>
            <a:ln w="9525">
              <a:noFill/>
              <a:miter lim="800000"/>
              <a:headEnd/>
              <a:tailEnd/>
            </a:ln>
          </p:spPr>
        </p:pic>
      </p:grpSp>
      <p:sp>
        <p:nvSpPr>
          <p:cNvPr id="10" name="Rectangle 9"/>
          <p:cNvSpPr/>
          <p:nvPr/>
        </p:nvSpPr>
        <p:spPr>
          <a:xfrm>
            <a:off x="0" y="6248400"/>
            <a:ext cx="9144000" cy="609600"/>
          </a:xfrm>
          <a:prstGeom prst="rect">
            <a:avLst/>
          </a:prstGeom>
          <a:solidFill>
            <a:srgbClr val="552E5F"/>
          </a:solidFill>
          <a:ln w="57150">
            <a:solidFill>
              <a:srgbClr val="D6E69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2"/>
          <p:cNvPicPr>
            <a:picLocks noChangeAspect="1" noChangeArrowheads="1"/>
          </p:cNvPicPr>
          <p:nvPr/>
        </p:nvPicPr>
        <p:blipFill>
          <a:blip r:embed="rId6" cstate="print"/>
          <a:srcRect/>
          <a:stretch>
            <a:fillRect/>
          </a:stretch>
        </p:blipFill>
        <p:spPr bwMode="auto">
          <a:xfrm>
            <a:off x="152400" y="5105400"/>
            <a:ext cx="1447800" cy="1447800"/>
          </a:xfrm>
          <a:prstGeom prst="rect">
            <a:avLst/>
          </a:prstGeom>
          <a:noFill/>
          <a:ln w="19050">
            <a:solidFill>
              <a:srgbClr val="D6E69C"/>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6869" name="TextBox 11"/>
          <p:cNvSpPr txBox="1">
            <a:spLocks noChangeArrowheads="1"/>
          </p:cNvSpPr>
          <p:nvPr/>
        </p:nvSpPr>
        <p:spPr bwMode="auto">
          <a:xfrm>
            <a:off x="2057400" y="3276600"/>
            <a:ext cx="5334000" cy="584200"/>
          </a:xfrm>
          <a:prstGeom prst="rect">
            <a:avLst/>
          </a:prstGeom>
          <a:noFill/>
          <a:ln w="9525">
            <a:noFill/>
            <a:miter lim="800000"/>
            <a:headEnd/>
            <a:tailEnd/>
          </a:ln>
        </p:spPr>
        <p:txBody>
          <a:bodyPr>
            <a:prstTxWarp prst="textNoShape">
              <a:avLst/>
            </a:prstTxWarp>
            <a:spAutoFit/>
          </a:bodyPr>
          <a:lstStyle/>
          <a:p>
            <a:pPr algn="ctr"/>
            <a:r>
              <a:rPr lang="en-US" sz="3200" b="1">
                <a:latin typeface="Calibri" pitchFamily="-123" charset="0"/>
              </a:rPr>
              <a:t>Thank you</a:t>
            </a:r>
          </a:p>
        </p:txBody>
      </p:sp>
      <p:pic>
        <p:nvPicPr>
          <p:cNvPr id="12" name="Picture 1"/>
          <p:cNvPicPr>
            <a:picLocks noChangeAspect="1" noChangeArrowheads="1"/>
          </p:cNvPicPr>
          <p:nvPr/>
        </p:nvPicPr>
        <p:blipFill>
          <a:blip r:embed="rId7" cstate="print"/>
          <a:srcRect/>
          <a:stretch>
            <a:fillRect/>
          </a:stretch>
        </p:blipFill>
        <p:spPr bwMode="auto">
          <a:xfrm>
            <a:off x="4283968" y="2636912"/>
            <a:ext cx="1872208" cy="548640"/>
          </a:xfrm>
          <a:prstGeom prst="rect">
            <a:avLst/>
          </a:prstGeom>
          <a:noFill/>
          <a:ln w="9525">
            <a:noFill/>
            <a:miter lim="800000"/>
            <a:headEnd/>
            <a:tailEnd/>
          </a:ln>
        </p:spPr>
      </p:pic>
      <p:sp>
        <p:nvSpPr>
          <p:cNvPr id="13" name="Content Placeholder 1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algn="l"/>
            <a:r>
              <a:rPr lang="en-US" dirty="0" smtClean="0"/>
              <a:t>Meeting Objectives</a:t>
            </a:r>
          </a:p>
        </p:txBody>
      </p:sp>
      <p:sp>
        <p:nvSpPr>
          <p:cNvPr id="3" name="Content Placeholder 2"/>
          <p:cNvSpPr>
            <a:spLocks noGrp="1"/>
          </p:cNvSpPr>
          <p:nvPr>
            <p:ph idx="1"/>
          </p:nvPr>
        </p:nvSpPr>
        <p:spPr>
          <a:xfrm>
            <a:off x="1143000" y="1371600"/>
            <a:ext cx="7620000" cy="4648200"/>
          </a:xfrm>
        </p:spPr>
        <p:txBody>
          <a:bodyPr/>
          <a:lstStyle/>
          <a:p>
            <a:pPr lvl="1">
              <a:buFont typeface="Wingdings" pitchFamily="2" charset="2"/>
              <a:buChar char="§"/>
            </a:pPr>
            <a:r>
              <a:rPr lang="en-US" dirty="0" smtClean="0"/>
              <a:t>Enable understanding of best practices reinforced by the GBVIMS </a:t>
            </a:r>
          </a:p>
          <a:p>
            <a:pPr lvl="1">
              <a:buFont typeface="Wingdings" pitchFamily="2" charset="2"/>
              <a:buChar char="§"/>
            </a:pPr>
            <a:r>
              <a:rPr lang="en-US" dirty="0" smtClean="0"/>
              <a:t>Enable understanding of the GBVIMS, including its capacity and limitations</a:t>
            </a:r>
          </a:p>
          <a:p>
            <a:pPr lvl="1"/>
            <a:endParaRPr lang="en-US" dirty="0" smtClean="0"/>
          </a:p>
          <a:p>
            <a:endParaRPr lang="en-US" dirty="0" smtClean="0"/>
          </a:p>
        </p:txBody>
      </p:sp>
      <p:sp>
        <p:nvSpPr>
          <p:cNvPr id="4" name="Rectangle 3"/>
          <p:cNvSpPr/>
          <p:nvPr/>
        </p:nvSpPr>
        <p:spPr>
          <a:xfrm>
            <a:off x="0" y="6248400"/>
            <a:ext cx="9144000" cy="609600"/>
          </a:xfrm>
          <a:prstGeom prst="rect">
            <a:avLst/>
          </a:prstGeom>
          <a:solidFill>
            <a:srgbClr val="552E5F"/>
          </a:solidFill>
          <a:ln w="57150">
            <a:solidFill>
              <a:srgbClr val="D6E69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i="1" dirty="0" smtClean="0">
                <a:solidFill>
                  <a:srgbClr val="D6E69C"/>
                </a:solidFill>
              </a:rPr>
              <a:t>www.gbvims.org</a:t>
            </a:r>
          </a:p>
        </p:txBody>
      </p:sp>
      <p:pic>
        <p:nvPicPr>
          <p:cNvPr id="5" name="Picture 2"/>
          <p:cNvPicPr>
            <a:picLocks noChangeAspect="1" noChangeArrowheads="1"/>
          </p:cNvPicPr>
          <p:nvPr/>
        </p:nvPicPr>
        <p:blipFill>
          <a:blip r:embed="rId3" cstate="print"/>
          <a:srcRect/>
          <a:stretch>
            <a:fillRect/>
          </a:stretch>
        </p:blipFill>
        <p:spPr bwMode="auto">
          <a:xfrm>
            <a:off x="152400" y="5105400"/>
            <a:ext cx="1447800" cy="1447800"/>
          </a:xfrm>
          <a:prstGeom prst="rect">
            <a:avLst/>
          </a:prstGeom>
          <a:noFill/>
          <a:ln w="19050">
            <a:solidFill>
              <a:srgbClr val="D6E69C"/>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algn="l"/>
            <a:r>
              <a:rPr lang="en-US" dirty="0" smtClean="0"/>
              <a:t>Background for the GBVIMS</a:t>
            </a:r>
          </a:p>
        </p:txBody>
      </p:sp>
      <p:sp>
        <p:nvSpPr>
          <p:cNvPr id="3" name="Content Placeholder 2"/>
          <p:cNvSpPr>
            <a:spLocks noGrp="1"/>
          </p:cNvSpPr>
          <p:nvPr>
            <p:ph idx="1"/>
          </p:nvPr>
        </p:nvSpPr>
        <p:spPr>
          <a:xfrm>
            <a:off x="1143000" y="1371600"/>
            <a:ext cx="7620000" cy="4648200"/>
          </a:xfrm>
        </p:spPr>
        <p:txBody>
          <a:bodyPr/>
          <a:lstStyle/>
          <a:p>
            <a:r>
              <a:rPr lang="en-GB" sz="2500" dirty="0" smtClean="0"/>
              <a:t>Need for effective and safe storage, analysis and sharing of GBV-related data. </a:t>
            </a:r>
          </a:p>
          <a:p>
            <a:r>
              <a:rPr lang="en-GB" sz="2500" dirty="0" smtClean="0"/>
              <a:t>Need for a reliable picture of GBV being </a:t>
            </a:r>
            <a:r>
              <a:rPr lang="en-GB" sz="2500" u="sng" dirty="0" smtClean="0"/>
              <a:t>reported</a:t>
            </a:r>
          </a:p>
          <a:p>
            <a:r>
              <a:rPr lang="en-GB" sz="2500" dirty="0" smtClean="0"/>
              <a:t>Minimal utility of data to inform program decisions</a:t>
            </a:r>
          </a:p>
          <a:p>
            <a:r>
              <a:rPr lang="en-GB" sz="2500" dirty="0" smtClean="0"/>
              <a:t>Poor data = poor program monitoring = less effective  prevention and care for survivors</a:t>
            </a:r>
          </a:p>
          <a:p>
            <a:r>
              <a:rPr lang="en-GB" sz="2500" dirty="0" smtClean="0"/>
              <a:t>Limited data/information sharing among key stakeholders (for good reasons) – affects GBV coordination and limits a multi-</a:t>
            </a:r>
            <a:r>
              <a:rPr lang="en-GB" sz="2500" dirty="0" err="1" smtClean="0"/>
              <a:t>sectoral</a:t>
            </a:r>
            <a:r>
              <a:rPr lang="en-GB" sz="2500" dirty="0" smtClean="0"/>
              <a:t> response.</a:t>
            </a:r>
          </a:p>
          <a:p>
            <a:endParaRPr lang="en-US" sz="2400" dirty="0" smtClean="0"/>
          </a:p>
        </p:txBody>
      </p:sp>
      <p:sp>
        <p:nvSpPr>
          <p:cNvPr id="4" name="Rectangle 3"/>
          <p:cNvSpPr/>
          <p:nvPr/>
        </p:nvSpPr>
        <p:spPr>
          <a:xfrm>
            <a:off x="0" y="6248400"/>
            <a:ext cx="9144000" cy="609600"/>
          </a:xfrm>
          <a:prstGeom prst="rect">
            <a:avLst/>
          </a:prstGeom>
          <a:solidFill>
            <a:srgbClr val="552E5F"/>
          </a:solidFill>
          <a:ln w="57150">
            <a:solidFill>
              <a:srgbClr val="D6E69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i="1" dirty="0" smtClean="0">
                <a:solidFill>
                  <a:srgbClr val="D6E69C"/>
                </a:solidFill>
              </a:rPr>
              <a:t>www.gbvims.org</a:t>
            </a:r>
            <a:endParaRPr lang="en-US" i="1" dirty="0">
              <a:solidFill>
                <a:srgbClr val="D6E69C"/>
              </a:solidFill>
            </a:endParaRPr>
          </a:p>
        </p:txBody>
      </p:sp>
      <p:pic>
        <p:nvPicPr>
          <p:cNvPr id="5" name="Picture 2"/>
          <p:cNvPicPr>
            <a:picLocks noChangeAspect="1" noChangeArrowheads="1"/>
          </p:cNvPicPr>
          <p:nvPr/>
        </p:nvPicPr>
        <p:blipFill>
          <a:blip r:embed="rId3" cstate="print"/>
          <a:srcRect/>
          <a:stretch>
            <a:fillRect/>
          </a:stretch>
        </p:blipFill>
        <p:spPr bwMode="auto">
          <a:xfrm>
            <a:off x="152400" y="5105400"/>
            <a:ext cx="1447800" cy="1447800"/>
          </a:xfrm>
          <a:prstGeom prst="rect">
            <a:avLst/>
          </a:prstGeom>
          <a:noFill/>
          <a:ln w="19050">
            <a:solidFill>
              <a:srgbClr val="D6E69C"/>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algn="l"/>
            <a:r>
              <a:rPr lang="en-US" dirty="0" smtClean="0"/>
              <a:t>One piece of the data puzzle</a:t>
            </a:r>
          </a:p>
        </p:txBody>
      </p:sp>
      <p:sp>
        <p:nvSpPr>
          <p:cNvPr id="4" name="Rectangle 3"/>
          <p:cNvSpPr/>
          <p:nvPr/>
        </p:nvSpPr>
        <p:spPr>
          <a:xfrm>
            <a:off x="0" y="6248400"/>
            <a:ext cx="9144000" cy="609600"/>
          </a:xfrm>
          <a:prstGeom prst="rect">
            <a:avLst/>
          </a:prstGeom>
          <a:solidFill>
            <a:srgbClr val="552E5F"/>
          </a:solidFill>
          <a:ln w="57150">
            <a:solidFill>
              <a:srgbClr val="D6E69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i="1" dirty="0" smtClean="0">
                <a:solidFill>
                  <a:srgbClr val="D6E69C"/>
                </a:solidFill>
              </a:rPr>
              <a:t>www.gbvims.org</a:t>
            </a:r>
          </a:p>
        </p:txBody>
      </p:sp>
      <p:pic>
        <p:nvPicPr>
          <p:cNvPr id="5" name="Picture 2"/>
          <p:cNvPicPr>
            <a:picLocks noChangeAspect="1" noChangeArrowheads="1"/>
          </p:cNvPicPr>
          <p:nvPr/>
        </p:nvPicPr>
        <p:blipFill>
          <a:blip r:embed="rId3" cstate="print"/>
          <a:srcRect/>
          <a:stretch>
            <a:fillRect/>
          </a:stretch>
        </p:blipFill>
        <p:spPr bwMode="auto">
          <a:xfrm>
            <a:off x="152400" y="5105400"/>
            <a:ext cx="1447800" cy="1447800"/>
          </a:xfrm>
          <a:prstGeom prst="rect">
            <a:avLst/>
          </a:prstGeom>
          <a:noFill/>
          <a:ln w="19050">
            <a:solidFill>
              <a:srgbClr val="D6E69C"/>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Content Placeholder 5" descr="10.bmp"/>
          <p:cNvPicPr>
            <a:picLocks noGrp="1" noChangeAspect="1"/>
          </p:cNvPicPr>
          <p:nvPr>
            <p:ph idx="1"/>
          </p:nvPr>
        </p:nvPicPr>
        <p:blipFill>
          <a:blip r:embed="rId4" cstate="print"/>
          <a:stretch>
            <a:fillRect/>
          </a:stretch>
        </p:blipFill>
        <p:spPr>
          <a:xfrm>
            <a:off x="4788024" y="3068960"/>
            <a:ext cx="4222130" cy="2814754"/>
          </a:xfrm>
          <a:prstGeom prst="rect">
            <a:avLst/>
          </a:prstGeom>
        </p:spPr>
      </p:pic>
      <p:pic>
        <p:nvPicPr>
          <p:cNvPr id="7" name="Picture 6" descr="7.bmp"/>
          <p:cNvPicPr>
            <a:picLocks noChangeAspect="1"/>
          </p:cNvPicPr>
          <p:nvPr/>
        </p:nvPicPr>
        <p:blipFill>
          <a:blip r:embed="rId5" cstate="print"/>
          <a:stretch>
            <a:fillRect/>
          </a:stretch>
        </p:blipFill>
        <p:spPr>
          <a:xfrm>
            <a:off x="755575" y="1556792"/>
            <a:ext cx="3992579" cy="2994434"/>
          </a:xfrm>
          <a:prstGeom prst="rect">
            <a:avLst/>
          </a:prstGeom>
        </p:spPr>
      </p:pic>
      <p:pic>
        <p:nvPicPr>
          <p:cNvPr id="4099" name="Picture 3" descr="C:\Documents and Settings\arango\Local Settings\Temporary Internet Files\Content.IE5\WXQ7KH63\MP900401598[1].jpg"/>
          <p:cNvPicPr>
            <a:picLocks noChangeAspect="1" noChangeArrowheads="1"/>
          </p:cNvPicPr>
          <p:nvPr/>
        </p:nvPicPr>
        <p:blipFill>
          <a:blip r:embed="rId6" cstate="print">
            <a:duotone>
              <a:schemeClr val="accent4">
                <a:shade val="45000"/>
                <a:satMod val="135000"/>
              </a:schemeClr>
              <a:prstClr val="white"/>
            </a:duotone>
          </a:blip>
          <a:srcRect/>
          <a:stretch>
            <a:fillRect/>
          </a:stretch>
        </p:blipFill>
        <p:spPr bwMode="auto">
          <a:xfrm>
            <a:off x="7164288" y="476672"/>
            <a:ext cx="1632584" cy="163258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9144000" cy="609600"/>
          </a:xfrm>
          <a:prstGeom prst="rect">
            <a:avLst/>
          </a:prstGeom>
          <a:solidFill>
            <a:srgbClr val="552E5F"/>
          </a:solidFill>
          <a:ln w="57150">
            <a:solidFill>
              <a:srgbClr val="D6E69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i="1" dirty="0" smtClean="0">
                <a:solidFill>
                  <a:srgbClr val="D6E69C"/>
                </a:solidFill>
              </a:rPr>
              <a:t>www.gbvims.org</a:t>
            </a:r>
          </a:p>
        </p:txBody>
      </p:sp>
      <p:pic>
        <p:nvPicPr>
          <p:cNvPr id="5" name="Picture 2"/>
          <p:cNvPicPr>
            <a:picLocks noChangeAspect="1" noChangeArrowheads="1"/>
          </p:cNvPicPr>
          <p:nvPr/>
        </p:nvPicPr>
        <p:blipFill>
          <a:blip r:embed="rId4" cstate="print"/>
          <a:srcRect/>
          <a:stretch>
            <a:fillRect/>
          </a:stretch>
        </p:blipFill>
        <p:spPr bwMode="auto">
          <a:xfrm>
            <a:off x="152400" y="5105400"/>
            <a:ext cx="1447800" cy="1447800"/>
          </a:xfrm>
          <a:prstGeom prst="rect">
            <a:avLst/>
          </a:prstGeom>
          <a:noFill/>
          <a:ln w="19050">
            <a:solidFill>
              <a:srgbClr val="D6E69C"/>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aphicFrame>
        <p:nvGraphicFramePr>
          <p:cNvPr id="6146" name="Object 2"/>
          <p:cNvGraphicFramePr>
            <a:graphicFrameLocks noChangeAspect="1"/>
          </p:cNvGraphicFramePr>
          <p:nvPr/>
        </p:nvGraphicFramePr>
        <p:xfrm>
          <a:off x="683568" y="908720"/>
          <a:ext cx="1941513" cy="2514600"/>
        </p:xfrm>
        <a:graphic>
          <a:graphicData uri="http://schemas.openxmlformats.org/presentationml/2006/ole">
            <p:oleObj spid="_x0000_s6146" name="Acrobat Document" r:id="rId5" imgW="7779960" imgH="10050480" progId="AcroExch.Document.7">
              <p:embed/>
            </p:oleObj>
          </a:graphicData>
        </a:graphic>
      </p:graphicFrame>
      <p:sp>
        <p:nvSpPr>
          <p:cNvPr id="7" name="TextBox 12"/>
          <p:cNvSpPr txBox="1">
            <a:spLocks noChangeArrowheads="1"/>
          </p:cNvSpPr>
          <p:nvPr/>
        </p:nvSpPr>
        <p:spPr bwMode="auto">
          <a:xfrm>
            <a:off x="228600" y="381000"/>
            <a:ext cx="2975248" cy="523220"/>
          </a:xfrm>
          <a:prstGeom prst="rect">
            <a:avLst/>
          </a:prstGeom>
          <a:noFill/>
          <a:ln w="9525">
            <a:noFill/>
            <a:miter lim="800000"/>
            <a:headEnd/>
            <a:tailEnd/>
          </a:ln>
        </p:spPr>
        <p:txBody>
          <a:bodyPr wrap="square">
            <a:spAutoFit/>
          </a:bodyPr>
          <a:lstStyle/>
          <a:p>
            <a:pPr algn="l"/>
            <a:r>
              <a:rPr lang="en-US" sz="2800" b="1" dirty="0">
                <a:solidFill>
                  <a:srgbClr val="552E5F"/>
                </a:solidFill>
              </a:rPr>
              <a:t>The Intake </a:t>
            </a:r>
            <a:r>
              <a:rPr lang="en-US" sz="2800" b="1" dirty="0" smtClean="0">
                <a:solidFill>
                  <a:srgbClr val="552E5F"/>
                </a:solidFill>
              </a:rPr>
              <a:t>Form</a:t>
            </a:r>
            <a:endParaRPr lang="en-US" sz="2800" b="1" dirty="0">
              <a:solidFill>
                <a:srgbClr val="552E5F"/>
              </a:solidFill>
            </a:endParaRPr>
          </a:p>
        </p:txBody>
      </p:sp>
      <p:sp>
        <p:nvSpPr>
          <p:cNvPr id="8" name="Bent Arrow 7"/>
          <p:cNvSpPr/>
          <p:nvPr/>
        </p:nvSpPr>
        <p:spPr bwMode="auto">
          <a:xfrm rot="10800000" flipH="1">
            <a:off x="1403648" y="3429000"/>
            <a:ext cx="1447800" cy="1528192"/>
          </a:xfrm>
          <a:prstGeom prst="bentArrow">
            <a:avLst>
              <a:gd name="adj1" fmla="val 27430"/>
              <a:gd name="adj2" fmla="val 25000"/>
              <a:gd name="adj3" fmla="val 25000"/>
              <a:gd name="adj4" fmla="val 43750"/>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2400"/>
          </a:p>
        </p:txBody>
      </p:sp>
      <p:sp>
        <p:nvSpPr>
          <p:cNvPr id="9" name="TextBox 10"/>
          <p:cNvSpPr txBox="1">
            <a:spLocks noChangeArrowheads="1"/>
          </p:cNvSpPr>
          <p:nvPr/>
        </p:nvSpPr>
        <p:spPr bwMode="auto">
          <a:xfrm>
            <a:off x="2987824" y="2204864"/>
            <a:ext cx="1752600" cy="1384995"/>
          </a:xfrm>
          <a:prstGeom prst="rect">
            <a:avLst/>
          </a:prstGeom>
          <a:noFill/>
          <a:ln w="9525">
            <a:noFill/>
            <a:miter lim="800000"/>
            <a:headEnd/>
            <a:tailEnd/>
          </a:ln>
        </p:spPr>
        <p:txBody>
          <a:bodyPr>
            <a:spAutoFit/>
          </a:bodyPr>
          <a:lstStyle/>
          <a:p>
            <a:r>
              <a:rPr lang="en-US" sz="2800" b="1" dirty="0">
                <a:solidFill>
                  <a:schemeClr val="accent4">
                    <a:lumMod val="75000"/>
                  </a:schemeClr>
                </a:solidFill>
              </a:rPr>
              <a:t>The Incident Recorder</a:t>
            </a:r>
          </a:p>
        </p:txBody>
      </p:sp>
      <p:pic>
        <p:nvPicPr>
          <p:cNvPr id="10" name="Picture 4" descr="copying instructions.png"/>
          <p:cNvPicPr>
            <a:picLocks noChangeAspect="1"/>
          </p:cNvPicPr>
          <p:nvPr/>
        </p:nvPicPr>
        <p:blipFill>
          <a:blip r:embed="rId6" cstate="print"/>
          <a:srcRect l="26955"/>
          <a:stretch>
            <a:fillRect/>
          </a:stretch>
        </p:blipFill>
        <p:spPr bwMode="auto">
          <a:xfrm>
            <a:off x="2843808" y="3645024"/>
            <a:ext cx="2439988" cy="1951038"/>
          </a:xfrm>
          <a:prstGeom prst="rect">
            <a:avLst/>
          </a:prstGeom>
          <a:noFill/>
          <a:ln w="9525">
            <a:noFill/>
            <a:miter lim="800000"/>
            <a:headEnd/>
            <a:tailEnd/>
          </a:ln>
        </p:spPr>
      </p:pic>
      <p:sp>
        <p:nvSpPr>
          <p:cNvPr id="11" name="Bent Arrow 10"/>
          <p:cNvSpPr/>
          <p:nvPr/>
        </p:nvSpPr>
        <p:spPr bwMode="auto">
          <a:xfrm rot="10800000" flipH="1" flipV="1">
            <a:off x="4716016" y="692696"/>
            <a:ext cx="1080120" cy="2925688"/>
          </a:xfrm>
          <a:prstGeom prst="bentArrow">
            <a:avLst>
              <a:gd name="adj1" fmla="val 25000"/>
              <a:gd name="adj2" fmla="val 25000"/>
              <a:gd name="adj3" fmla="val 25000"/>
              <a:gd name="adj4" fmla="val 43750"/>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2400"/>
          </a:p>
        </p:txBody>
      </p:sp>
      <p:sp>
        <p:nvSpPr>
          <p:cNvPr id="13" name="Rectangle 12"/>
          <p:cNvSpPr/>
          <p:nvPr/>
        </p:nvSpPr>
        <p:spPr>
          <a:xfrm>
            <a:off x="5868144" y="188640"/>
            <a:ext cx="2530949" cy="523220"/>
          </a:xfrm>
          <a:prstGeom prst="rect">
            <a:avLst/>
          </a:prstGeom>
        </p:spPr>
        <p:txBody>
          <a:bodyPr wrap="none">
            <a:spAutoFit/>
          </a:bodyPr>
          <a:lstStyle/>
          <a:p>
            <a:r>
              <a:rPr lang="en-US" sz="2800" b="1" dirty="0" smtClean="0">
                <a:solidFill>
                  <a:schemeClr val="accent4">
                    <a:lumMod val="75000"/>
                  </a:schemeClr>
                </a:solidFill>
              </a:rPr>
              <a:t>Data Analysis</a:t>
            </a:r>
            <a:endParaRPr lang="en-US" sz="2800" dirty="0">
              <a:solidFill>
                <a:schemeClr val="accent4">
                  <a:lumMod val="75000"/>
                </a:schemeClr>
              </a:solidFill>
            </a:endParaRPr>
          </a:p>
        </p:txBody>
      </p:sp>
      <p:pic>
        <p:nvPicPr>
          <p:cNvPr id="6147" name="Picture 3"/>
          <p:cNvPicPr>
            <a:picLocks noChangeAspect="1" noChangeArrowheads="1"/>
          </p:cNvPicPr>
          <p:nvPr/>
        </p:nvPicPr>
        <p:blipFill>
          <a:blip r:embed="rId7" cstate="print"/>
          <a:srcRect/>
          <a:stretch>
            <a:fillRect/>
          </a:stretch>
        </p:blipFill>
        <p:spPr bwMode="auto">
          <a:xfrm>
            <a:off x="5868144" y="692696"/>
            <a:ext cx="1800200" cy="1235075"/>
          </a:xfrm>
          <a:prstGeom prst="rect">
            <a:avLst/>
          </a:prstGeom>
          <a:noFill/>
          <a:ln w="9525">
            <a:noFill/>
            <a:miter lim="800000"/>
            <a:headEnd/>
            <a:tailEnd/>
          </a:ln>
          <a:effectLst/>
        </p:spPr>
      </p:pic>
      <p:pic>
        <p:nvPicPr>
          <p:cNvPr id="6148" name="Picture 4"/>
          <p:cNvPicPr>
            <a:picLocks noChangeAspect="1" noChangeArrowheads="1"/>
          </p:cNvPicPr>
          <p:nvPr/>
        </p:nvPicPr>
        <p:blipFill>
          <a:blip r:embed="rId8" cstate="print"/>
          <a:srcRect/>
          <a:stretch>
            <a:fillRect/>
          </a:stretch>
        </p:blipFill>
        <p:spPr bwMode="auto">
          <a:xfrm>
            <a:off x="5868144" y="1916832"/>
            <a:ext cx="1800200" cy="1616075"/>
          </a:xfrm>
          <a:prstGeom prst="rect">
            <a:avLst/>
          </a:prstGeom>
          <a:noFill/>
          <a:ln w="9525">
            <a:noFill/>
            <a:miter lim="800000"/>
            <a:headEnd/>
            <a:tailEnd/>
          </a:ln>
          <a:effectLst/>
        </p:spPr>
      </p:pic>
      <p:sp>
        <p:nvSpPr>
          <p:cNvPr id="16" name="TextBox 15"/>
          <p:cNvSpPr txBox="1"/>
          <p:nvPr/>
        </p:nvSpPr>
        <p:spPr>
          <a:xfrm rot="16200000">
            <a:off x="6358204" y="1927573"/>
            <a:ext cx="2808314" cy="338554"/>
          </a:xfrm>
          <a:prstGeom prst="rect">
            <a:avLst/>
          </a:prstGeom>
          <a:noFill/>
        </p:spPr>
        <p:txBody>
          <a:bodyPr wrap="square" rtlCol="0">
            <a:spAutoFit/>
          </a:bodyPr>
          <a:lstStyle/>
          <a:p>
            <a:pPr algn="ctr"/>
            <a:r>
              <a:rPr lang="en-US" sz="1600" dirty="0" smtClean="0"/>
              <a:t>GBVIMS Data Informs</a:t>
            </a:r>
            <a:endParaRPr lang="en-US" sz="1600" dirty="0"/>
          </a:p>
        </p:txBody>
      </p:sp>
      <p:sp>
        <p:nvSpPr>
          <p:cNvPr id="17" name="Right Brace 16"/>
          <p:cNvSpPr/>
          <p:nvPr/>
        </p:nvSpPr>
        <p:spPr>
          <a:xfrm>
            <a:off x="7812360" y="1052736"/>
            <a:ext cx="144016" cy="2088232"/>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965504" y="692696"/>
            <a:ext cx="1143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Reports &amp; Proposals</a:t>
            </a:r>
            <a:endParaRPr lang="en-US" sz="1600" b="1" dirty="0"/>
          </a:p>
        </p:txBody>
      </p:sp>
      <p:sp>
        <p:nvSpPr>
          <p:cNvPr id="19" name="Rounded Rectangle 18"/>
          <p:cNvSpPr/>
          <p:nvPr/>
        </p:nvSpPr>
        <p:spPr>
          <a:xfrm>
            <a:off x="7956376" y="1556792"/>
            <a:ext cx="1143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Program Design</a:t>
            </a:r>
            <a:endParaRPr lang="en-US" sz="1600" b="1" dirty="0"/>
          </a:p>
        </p:txBody>
      </p:sp>
      <p:sp>
        <p:nvSpPr>
          <p:cNvPr id="20" name="Rounded Rectangle 19"/>
          <p:cNvSpPr/>
          <p:nvPr/>
        </p:nvSpPr>
        <p:spPr>
          <a:xfrm>
            <a:off x="7956376" y="2420888"/>
            <a:ext cx="1143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Advocacy</a:t>
            </a:r>
            <a:endParaRPr lang="en-US" sz="1600" b="1" dirty="0"/>
          </a:p>
        </p:txBody>
      </p:sp>
      <p:sp>
        <p:nvSpPr>
          <p:cNvPr id="21" name="Chevron 20"/>
          <p:cNvSpPr/>
          <p:nvPr/>
        </p:nvSpPr>
        <p:spPr>
          <a:xfrm rot="16200000">
            <a:off x="6274668" y="3454524"/>
            <a:ext cx="457200" cy="8382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p:cNvPicPr/>
          <p:nvPr/>
        </p:nvPicPr>
        <p:blipFill>
          <a:blip r:embed="rId9" cstate="print"/>
          <a:stretch>
            <a:fillRect/>
          </a:stretch>
        </p:blipFill>
        <p:spPr>
          <a:xfrm>
            <a:off x="5796136" y="4149080"/>
            <a:ext cx="1656184" cy="1981200"/>
          </a:xfrm>
          <a:prstGeom prst="rect">
            <a:avLst/>
          </a:prstGeom>
          <a:ln>
            <a:noFill/>
          </a:ln>
          <a:effectLst>
            <a:outerShdw blurRad="292100" dist="139700" dir="2700000" algn="tl" rotWithShape="0">
              <a:srgbClr val="333333">
                <a:alpha val="65000"/>
              </a:srgbClr>
            </a:outerShdw>
          </a:effectLst>
        </p:spPr>
      </p:pic>
      <p:sp>
        <p:nvSpPr>
          <p:cNvPr id="23" name="Rectangle 20"/>
          <p:cNvSpPr>
            <a:spLocks noChangeArrowheads="1"/>
          </p:cNvSpPr>
          <p:nvPr/>
        </p:nvSpPr>
        <p:spPr bwMode="auto">
          <a:xfrm>
            <a:off x="1619672" y="5733256"/>
            <a:ext cx="4176464" cy="492443"/>
          </a:xfrm>
          <a:prstGeom prst="rect">
            <a:avLst/>
          </a:prstGeom>
          <a:noFill/>
          <a:ln w="9525">
            <a:noFill/>
            <a:miter lim="800000"/>
            <a:headEnd/>
            <a:tailEnd/>
          </a:ln>
        </p:spPr>
        <p:txBody>
          <a:bodyPr wrap="square">
            <a:spAutoFit/>
          </a:bodyPr>
          <a:lstStyle/>
          <a:p>
            <a:pPr algn="ctr"/>
            <a:r>
              <a:rPr lang="en-US" sz="2600" b="1" dirty="0" smtClean="0"/>
              <a:t>A </a:t>
            </a:r>
            <a:r>
              <a:rPr lang="en-GB" sz="2600" b="1" dirty="0" smtClean="0"/>
              <a:t>Standardised</a:t>
            </a:r>
            <a:r>
              <a:rPr lang="en-US" sz="2600" b="1" dirty="0" smtClean="0"/>
              <a:t> </a:t>
            </a:r>
            <a:r>
              <a:rPr lang="en-US" sz="2600" b="1" dirty="0"/>
              <a:t>Process</a:t>
            </a:r>
          </a:p>
        </p:txBody>
      </p:sp>
      <p:sp>
        <p:nvSpPr>
          <p:cNvPr id="24" name="TextBox 23"/>
          <p:cNvSpPr txBox="1"/>
          <p:nvPr/>
        </p:nvSpPr>
        <p:spPr>
          <a:xfrm>
            <a:off x="7524328" y="4365104"/>
            <a:ext cx="1619672" cy="1323439"/>
          </a:xfrm>
          <a:prstGeom prst="rect">
            <a:avLst/>
          </a:prstGeom>
          <a:noFill/>
        </p:spPr>
        <p:txBody>
          <a:bodyPr wrap="square" rtlCol="0">
            <a:spAutoFit/>
          </a:bodyPr>
          <a:lstStyle/>
          <a:p>
            <a:r>
              <a:rPr lang="en-US" sz="2000" b="1" dirty="0" smtClean="0">
                <a:solidFill>
                  <a:schemeClr val="accent4">
                    <a:lumMod val="75000"/>
                  </a:schemeClr>
                </a:solidFill>
              </a:rPr>
              <a:t>The Information Sharing Protocol</a:t>
            </a:r>
            <a:endParaRPr lang="en-US" sz="2000" b="1" dirty="0">
              <a:solidFill>
                <a:schemeClr val="accent4">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500"/>
                                        <p:tgtEl>
                                          <p:spTgt spid="614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par>
                                <p:cTn id="19" presetID="4"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4" presetClass="entr" presetSubtype="1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ox(in)">
                                      <p:cBhvr>
                                        <p:cTn id="30" dur="500"/>
                                        <p:tgtEl>
                                          <p:spTgt spid="11"/>
                                        </p:tgtEl>
                                      </p:cBhvr>
                                    </p:animEffect>
                                  </p:childTnLst>
                                </p:cTn>
                              </p:par>
                              <p:par>
                                <p:cTn id="31" presetID="2" presetClass="entr" presetSubtype="4" fill="hold" nodeType="withEffect">
                                  <p:stCondLst>
                                    <p:cond delay="0"/>
                                  </p:stCondLst>
                                  <p:childTnLst>
                                    <p:set>
                                      <p:cBhvr>
                                        <p:cTn id="32" dur="1" fill="hold">
                                          <p:stCondLst>
                                            <p:cond delay="0"/>
                                          </p:stCondLst>
                                        </p:cTn>
                                        <p:tgtEl>
                                          <p:spTgt spid="6147"/>
                                        </p:tgtEl>
                                        <p:attrNameLst>
                                          <p:attrName>style.visibility</p:attrName>
                                        </p:attrNameLst>
                                      </p:cBhvr>
                                      <p:to>
                                        <p:strVal val="visible"/>
                                      </p:to>
                                    </p:set>
                                    <p:anim calcmode="lin" valueType="num">
                                      <p:cBhvr additive="base">
                                        <p:cTn id="33" dur="500" fill="hold"/>
                                        <p:tgtEl>
                                          <p:spTgt spid="6147"/>
                                        </p:tgtEl>
                                        <p:attrNameLst>
                                          <p:attrName>ppt_x</p:attrName>
                                        </p:attrNameLst>
                                      </p:cBhvr>
                                      <p:tavLst>
                                        <p:tav tm="0">
                                          <p:val>
                                            <p:strVal val="#ppt_x"/>
                                          </p:val>
                                        </p:tav>
                                        <p:tav tm="100000">
                                          <p:val>
                                            <p:strVal val="#ppt_x"/>
                                          </p:val>
                                        </p:tav>
                                      </p:tavLst>
                                    </p:anim>
                                    <p:anim calcmode="lin" valueType="num">
                                      <p:cBhvr additive="base">
                                        <p:cTn id="34" dur="500" fill="hold"/>
                                        <p:tgtEl>
                                          <p:spTgt spid="614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148"/>
                                        </p:tgtEl>
                                        <p:attrNameLst>
                                          <p:attrName>style.visibility</p:attrName>
                                        </p:attrNameLst>
                                      </p:cBhvr>
                                      <p:to>
                                        <p:strVal val="visible"/>
                                      </p:to>
                                    </p:set>
                                    <p:anim calcmode="lin" valueType="num">
                                      <p:cBhvr additive="base">
                                        <p:cTn id="37" dur="500" fill="hold"/>
                                        <p:tgtEl>
                                          <p:spTgt spid="6148"/>
                                        </p:tgtEl>
                                        <p:attrNameLst>
                                          <p:attrName>ppt_x</p:attrName>
                                        </p:attrNameLst>
                                      </p:cBhvr>
                                      <p:tavLst>
                                        <p:tav tm="0">
                                          <p:val>
                                            <p:strVal val="#ppt_x"/>
                                          </p:val>
                                        </p:tav>
                                        <p:tav tm="100000">
                                          <p:val>
                                            <p:strVal val="#ppt_x"/>
                                          </p:val>
                                        </p:tav>
                                      </p:tavLst>
                                    </p:anim>
                                    <p:anim calcmode="lin" valueType="num">
                                      <p:cBhvr additive="base">
                                        <p:cTn id="3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heckerboard(across)">
                                      <p:cBhvr>
                                        <p:cTn id="43" dur="500"/>
                                        <p:tgtEl>
                                          <p:spTgt spid="18"/>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par>
                                <p:cTn id="46" presetID="3"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linds(horizontal)">
                                      <p:cBhvr>
                                        <p:cTn id="48" dur="500"/>
                                        <p:tgtEl>
                                          <p:spTgt spid="17"/>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checkerboard(across)">
                                      <p:cBhvr>
                                        <p:cTn id="51" dur="500"/>
                                        <p:tgtEl>
                                          <p:spTgt spid="19"/>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checkerboard(across)">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par>
                                <p:cTn id="62" presetID="2" presetClass="entr" presetSubtype="4"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ox(in)">
                                      <p:cBhvr>
                                        <p:cTn id="7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1" grpId="0" animBg="1"/>
      <p:bldP spid="13" grpId="0"/>
      <p:bldP spid="16" grpId="0"/>
      <p:bldP spid="17" grpId="0" animBg="1"/>
      <p:bldP spid="18" grpId="0" animBg="1"/>
      <p:bldP spid="19" grpId="0" animBg="1"/>
      <p:bldP spid="20" grpId="0" animBg="1"/>
      <p:bldP spid="21" grpId="0" animBg="1"/>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algn="l"/>
            <a:r>
              <a:rPr lang="en-US" dirty="0" smtClean="0">
                <a:latin typeface="Arial" charset="0"/>
                <a:cs typeface="Arial" charset="0"/>
              </a:rPr>
              <a:t>The Intake Form</a:t>
            </a:r>
            <a:endParaRPr lang="en-US" dirty="0" smtClean="0"/>
          </a:p>
        </p:txBody>
      </p:sp>
      <p:sp>
        <p:nvSpPr>
          <p:cNvPr id="3" name="Content Placeholder 2"/>
          <p:cNvSpPr>
            <a:spLocks noGrp="1"/>
          </p:cNvSpPr>
          <p:nvPr>
            <p:ph idx="1"/>
          </p:nvPr>
        </p:nvSpPr>
        <p:spPr>
          <a:xfrm>
            <a:off x="1143000" y="1371600"/>
            <a:ext cx="4581128" cy="4648200"/>
          </a:xfrm>
        </p:spPr>
        <p:txBody>
          <a:bodyPr/>
          <a:lstStyle/>
          <a:p>
            <a:pPr marL="609600" indent="-609600" eaLnBrk="1" hangingPunct="1">
              <a:lnSpc>
                <a:spcPct val="90000"/>
              </a:lnSpc>
              <a:buFontTx/>
              <a:buNone/>
            </a:pPr>
            <a:endParaRPr lang="en-US" sz="2800" dirty="0" smtClean="0">
              <a:cs typeface="Arial" charset="0"/>
            </a:endParaRPr>
          </a:p>
          <a:p>
            <a:pPr marL="590550" lvl="1" indent="-533400" eaLnBrk="1" hangingPunct="1">
              <a:lnSpc>
                <a:spcPct val="90000"/>
              </a:lnSpc>
              <a:buFont typeface="Times" pitchFamily="18" charset="0"/>
              <a:buAutoNum type="arabicPeriod"/>
            </a:pPr>
            <a:r>
              <a:rPr lang="en-US" dirty="0" smtClean="0">
                <a:cs typeface="Arial" charset="0"/>
              </a:rPr>
              <a:t>SURVIVOR INFORMATION</a:t>
            </a:r>
          </a:p>
          <a:p>
            <a:pPr marL="590550" lvl="1" indent="-533400" eaLnBrk="1" hangingPunct="1">
              <a:lnSpc>
                <a:spcPct val="90000"/>
              </a:lnSpc>
              <a:buFont typeface="Times" pitchFamily="18" charset="0"/>
              <a:buAutoNum type="arabicPeriod"/>
            </a:pPr>
            <a:r>
              <a:rPr lang="en-US" dirty="0" smtClean="0">
                <a:cs typeface="Arial" charset="0"/>
              </a:rPr>
              <a:t>REFERRAL TYPE</a:t>
            </a:r>
          </a:p>
          <a:p>
            <a:pPr marL="590550" lvl="1" indent="-533400" eaLnBrk="1" hangingPunct="1">
              <a:lnSpc>
                <a:spcPct val="90000"/>
              </a:lnSpc>
              <a:buFont typeface="Times" pitchFamily="18" charset="0"/>
              <a:buAutoNum type="arabicPeriod"/>
            </a:pPr>
            <a:r>
              <a:rPr lang="en-US" dirty="0" smtClean="0">
                <a:cs typeface="Arial" charset="0"/>
              </a:rPr>
              <a:t>DETAILS OF THE INCIDENT</a:t>
            </a:r>
          </a:p>
          <a:p>
            <a:pPr marL="590550" lvl="1" indent="-533400" eaLnBrk="1" hangingPunct="1">
              <a:lnSpc>
                <a:spcPct val="90000"/>
              </a:lnSpc>
              <a:buFont typeface="Times" pitchFamily="18" charset="0"/>
              <a:buAutoNum type="arabicPeriod"/>
            </a:pPr>
            <a:r>
              <a:rPr lang="en-US" dirty="0" smtClean="0">
                <a:cs typeface="Arial" charset="0"/>
              </a:rPr>
              <a:t>PERPETRATOR INFO.</a:t>
            </a:r>
          </a:p>
          <a:p>
            <a:pPr marL="590550" lvl="1" indent="-533400" eaLnBrk="1" hangingPunct="1">
              <a:lnSpc>
                <a:spcPct val="90000"/>
              </a:lnSpc>
              <a:buFont typeface="Times" pitchFamily="18" charset="0"/>
              <a:buAutoNum type="arabicPeriod"/>
            </a:pPr>
            <a:r>
              <a:rPr lang="en-US" dirty="0" smtClean="0">
                <a:cs typeface="Arial" charset="0"/>
              </a:rPr>
              <a:t>PLANNED ACTION</a:t>
            </a:r>
          </a:p>
          <a:p>
            <a:pPr marL="590550" lvl="1" indent="-533400" eaLnBrk="1" hangingPunct="1">
              <a:lnSpc>
                <a:spcPct val="90000"/>
              </a:lnSpc>
              <a:buFont typeface="Times" pitchFamily="18" charset="0"/>
              <a:buAutoNum type="arabicPeriod"/>
            </a:pPr>
            <a:r>
              <a:rPr lang="en-US" dirty="0" smtClean="0">
                <a:cs typeface="Arial" charset="0"/>
              </a:rPr>
              <a:t>ASSESSMENT POINTS</a:t>
            </a:r>
          </a:p>
          <a:p>
            <a:endParaRPr lang="en-US" dirty="0" smtClean="0"/>
          </a:p>
        </p:txBody>
      </p:sp>
      <p:sp>
        <p:nvSpPr>
          <p:cNvPr id="4" name="Rectangle 3"/>
          <p:cNvSpPr/>
          <p:nvPr/>
        </p:nvSpPr>
        <p:spPr>
          <a:xfrm>
            <a:off x="0" y="6248400"/>
            <a:ext cx="9144000" cy="609600"/>
          </a:xfrm>
          <a:prstGeom prst="rect">
            <a:avLst/>
          </a:prstGeom>
          <a:solidFill>
            <a:srgbClr val="552E5F"/>
          </a:solidFill>
          <a:ln w="57150">
            <a:solidFill>
              <a:srgbClr val="D6E69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i="1" dirty="0" smtClean="0">
                <a:solidFill>
                  <a:srgbClr val="D6E69C"/>
                </a:solidFill>
              </a:rPr>
              <a:t>www.gbvims.org</a:t>
            </a:r>
          </a:p>
        </p:txBody>
      </p:sp>
      <p:pic>
        <p:nvPicPr>
          <p:cNvPr id="5" name="Picture 2"/>
          <p:cNvPicPr>
            <a:picLocks noChangeAspect="1" noChangeArrowheads="1"/>
          </p:cNvPicPr>
          <p:nvPr/>
        </p:nvPicPr>
        <p:blipFill>
          <a:blip r:embed="rId4" cstate="print"/>
          <a:srcRect/>
          <a:stretch>
            <a:fillRect/>
          </a:stretch>
        </p:blipFill>
        <p:spPr bwMode="auto">
          <a:xfrm>
            <a:off x="152400" y="5105400"/>
            <a:ext cx="1447800" cy="1447800"/>
          </a:xfrm>
          <a:prstGeom prst="rect">
            <a:avLst/>
          </a:prstGeom>
          <a:noFill/>
          <a:ln w="19050">
            <a:solidFill>
              <a:srgbClr val="D6E69C"/>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aphicFrame>
        <p:nvGraphicFramePr>
          <p:cNvPr id="43009" name="Object 1"/>
          <p:cNvGraphicFramePr>
            <a:graphicFrameLocks noChangeAspect="1"/>
          </p:cNvGraphicFramePr>
          <p:nvPr/>
        </p:nvGraphicFramePr>
        <p:xfrm>
          <a:off x="5796136" y="1340768"/>
          <a:ext cx="3136900" cy="4064000"/>
        </p:xfrm>
        <a:graphic>
          <a:graphicData uri="http://schemas.openxmlformats.org/presentationml/2006/ole">
            <p:oleObj spid="_x0000_s43009" name="Acrobat Document" r:id="rId5" imgW="7779960" imgH="10050480" progId="AcroExch.Document.7">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algn="l"/>
            <a:r>
              <a:rPr lang="en-US" dirty="0" smtClean="0"/>
              <a:t>GBV Classification Tool</a:t>
            </a:r>
          </a:p>
        </p:txBody>
      </p:sp>
      <p:sp>
        <p:nvSpPr>
          <p:cNvPr id="4" name="Rectangle 3"/>
          <p:cNvSpPr/>
          <p:nvPr/>
        </p:nvSpPr>
        <p:spPr>
          <a:xfrm>
            <a:off x="0" y="6248400"/>
            <a:ext cx="9144000" cy="609600"/>
          </a:xfrm>
          <a:prstGeom prst="rect">
            <a:avLst/>
          </a:prstGeom>
          <a:solidFill>
            <a:srgbClr val="552E5F"/>
          </a:solidFill>
          <a:ln w="57150">
            <a:solidFill>
              <a:srgbClr val="D6E69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i="1" dirty="0" smtClean="0">
                <a:solidFill>
                  <a:srgbClr val="D6E69C"/>
                </a:solidFill>
              </a:rPr>
              <a:t>www.gbvims.org</a:t>
            </a:r>
          </a:p>
        </p:txBody>
      </p:sp>
      <p:pic>
        <p:nvPicPr>
          <p:cNvPr id="5" name="Picture 2"/>
          <p:cNvPicPr>
            <a:picLocks noChangeAspect="1" noChangeArrowheads="1"/>
          </p:cNvPicPr>
          <p:nvPr/>
        </p:nvPicPr>
        <p:blipFill>
          <a:blip r:embed="rId3" cstate="print"/>
          <a:srcRect/>
          <a:stretch>
            <a:fillRect/>
          </a:stretch>
        </p:blipFill>
        <p:spPr bwMode="auto">
          <a:xfrm>
            <a:off x="152400" y="5105400"/>
            <a:ext cx="1447800" cy="1447800"/>
          </a:xfrm>
          <a:prstGeom prst="rect">
            <a:avLst/>
          </a:prstGeom>
          <a:noFill/>
          <a:ln w="19050">
            <a:solidFill>
              <a:srgbClr val="D6E69C"/>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4" descr="http://www.amecnews.com/images/stories/apple_orange_compare.jpg"/>
          <p:cNvPicPr>
            <a:picLocks noGrp="1" noChangeAspect="1" noChangeArrowheads="1"/>
          </p:cNvPicPr>
          <p:nvPr>
            <p:ph idx="1"/>
          </p:nvPr>
        </p:nvPicPr>
        <p:blipFill>
          <a:blip r:embed="rId4" cstate="print"/>
          <a:srcRect/>
          <a:stretch>
            <a:fillRect/>
          </a:stretch>
        </p:blipFill>
        <p:spPr bwMode="auto">
          <a:xfrm>
            <a:off x="1835696" y="1397840"/>
            <a:ext cx="6927304" cy="417794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algn="l"/>
            <a:r>
              <a:rPr lang="en-US" dirty="0" smtClean="0"/>
              <a:t>The Incident Recorder and </a:t>
            </a:r>
            <a:br>
              <a:rPr lang="en-US" dirty="0" smtClean="0"/>
            </a:br>
            <a:r>
              <a:rPr lang="en-US" dirty="0" smtClean="0"/>
              <a:t>Data Analysis</a:t>
            </a:r>
          </a:p>
        </p:txBody>
      </p:sp>
      <p:sp>
        <p:nvSpPr>
          <p:cNvPr id="3" name="Content Placeholder 2"/>
          <p:cNvSpPr>
            <a:spLocks noGrp="1"/>
          </p:cNvSpPr>
          <p:nvPr>
            <p:ph idx="1"/>
          </p:nvPr>
        </p:nvSpPr>
        <p:spPr>
          <a:xfrm>
            <a:off x="1115616" y="1628800"/>
            <a:ext cx="7620000" cy="4648200"/>
          </a:xfrm>
        </p:spPr>
        <p:txBody>
          <a:bodyPr/>
          <a:lstStyle/>
          <a:p>
            <a:pPr lvl="1" eaLnBrk="1" hangingPunct="1">
              <a:lnSpc>
                <a:spcPct val="90000"/>
              </a:lnSpc>
              <a:buFont typeface="Wingdings" pitchFamily="2" charset="2"/>
              <a:buChar char="§"/>
            </a:pPr>
            <a:r>
              <a:rPr lang="en-US" dirty="0" smtClean="0"/>
              <a:t>Safely stores </a:t>
            </a:r>
            <a:r>
              <a:rPr lang="en-US" sz="3000" dirty="0" smtClean="0"/>
              <a:t>standardized data</a:t>
            </a:r>
          </a:p>
          <a:p>
            <a:pPr lvl="1" eaLnBrk="1" hangingPunct="1">
              <a:lnSpc>
                <a:spcPct val="90000"/>
              </a:lnSpc>
              <a:buFont typeface="Wingdings" pitchFamily="2" charset="2"/>
              <a:buChar char="§"/>
            </a:pPr>
            <a:r>
              <a:rPr lang="en-US" sz="3000" dirty="0" smtClean="0"/>
              <a:t>Facilitates data entry and analysis</a:t>
            </a:r>
          </a:p>
          <a:p>
            <a:pPr lvl="1" eaLnBrk="1" hangingPunct="1">
              <a:lnSpc>
                <a:spcPct val="90000"/>
              </a:lnSpc>
              <a:buFont typeface="Wingdings" pitchFamily="2" charset="2"/>
              <a:buChar char="§"/>
            </a:pPr>
            <a:r>
              <a:rPr lang="en-US" sz="3000" dirty="0" smtClean="0"/>
              <a:t>Enable sharing of quantifiable elements of anonymous incident data</a:t>
            </a:r>
          </a:p>
          <a:p>
            <a:pPr lvl="1" eaLnBrk="1" hangingPunct="1">
              <a:lnSpc>
                <a:spcPct val="90000"/>
              </a:lnSpc>
              <a:buFont typeface="Wingdings" pitchFamily="2" charset="2"/>
              <a:buChar char="§"/>
            </a:pPr>
            <a:r>
              <a:rPr lang="en-US" sz="3000" dirty="0" smtClean="0"/>
              <a:t>Create aggregate statistics to determine correlations between characteristics and circumstances of GBV incidents </a:t>
            </a:r>
          </a:p>
          <a:p>
            <a:endParaRPr lang="en-US" dirty="0" smtClean="0"/>
          </a:p>
        </p:txBody>
      </p:sp>
      <p:sp>
        <p:nvSpPr>
          <p:cNvPr id="4" name="Rectangle 3"/>
          <p:cNvSpPr/>
          <p:nvPr/>
        </p:nvSpPr>
        <p:spPr>
          <a:xfrm>
            <a:off x="0" y="6248400"/>
            <a:ext cx="9144000" cy="609600"/>
          </a:xfrm>
          <a:prstGeom prst="rect">
            <a:avLst/>
          </a:prstGeom>
          <a:solidFill>
            <a:srgbClr val="552E5F"/>
          </a:solidFill>
          <a:ln w="57150">
            <a:solidFill>
              <a:srgbClr val="D6E69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i="1" dirty="0" smtClean="0">
                <a:solidFill>
                  <a:srgbClr val="D6E69C"/>
                </a:solidFill>
              </a:rPr>
              <a:t>www.gbvims.org</a:t>
            </a:r>
          </a:p>
        </p:txBody>
      </p:sp>
      <p:pic>
        <p:nvPicPr>
          <p:cNvPr id="5" name="Picture 2"/>
          <p:cNvPicPr>
            <a:picLocks noChangeAspect="1" noChangeArrowheads="1"/>
          </p:cNvPicPr>
          <p:nvPr/>
        </p:nvPicPr>
        <p:blipFill>
          <a:blip r:embed="rId3" cstate="print"/>
          <a:srcRect/>
          <a:stretch>
            <a:fillRect/>
          </a:stretch>
        </p:blipFill>
        <p:spPr bwMode="auto">
          <a:xfrm>
            <a:off x="152400" y="5105400"/>
            <a:ext cx="1447800" cy="1447800"/>
          </a:xfrm>
          <a:prstGeom prst="rect">
            <a:avLst/>
          </a:prstGeom>
          <a:noFill/>
          <a:ln w="19050">
            <a:solidFill>
              <a:srgbClr val="D6E69C"/>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8" descr="MCj04260600000[1]"/>
          <p:cNvPicPr>
            <a:picLocks noChangeAspect="1" noChangeArrowheads="1"/>
          </p:cNvPicPr>
          <p:nvPr/>
        </p:nvPicPr>
        <p:blipFill>
          <a:blip r:embed="rId4" cstate="print"/>
          <a:srcRect/>
          <a:stretch>
            <a:fillRect/>
          </a:stretch>
        </p:blipFill>
        <p:spPr bwMode="auto">
          <a:xfrm>
            <a:off x="7092280" y="260648"/>
            <a:ext cx="1008063"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0" y="1143000"/>
            <a:ext cx="4191000" cy="4800600"/>
          </a:xfrm>
        </p:spPr>
        <p:txBody>
          <a:bodyPr/>
          <a:lstStyle/>
          <a:p>
            <a:r>
              <a:rPr lang="en-US" b="1" smtClean="0"/>
              <a:t>Information Sharing Protocol: </a:t>
            </a:r>
            <a:br>
              <a:rPr lang="en-US" b="1" smtClean="0"/>
            </a:br>
            <a:r>
              <a:rPr lang="en-US" smtClean="0"/>
              <a:t/>
            </a:r>
            <a:br>
              <a:rPr lang="en-US" smtClean="0"/>
            </a:br>
            <a:r>
              <a:rPr lang="en-US" smtClean="0"/>
              <a:t>Our Key to Letting Data Flow</a:t>
            </a:r>
            <a:br>
              <a:rPr lang="en-US" smtClean="0"/>
            </a:br>
            <a:endParaRPr lang="en-US" smtClean="0"/>
          </a:p>
        </p:txBody>
      </p:sp>
      <p:sp>
        <p:nvSpPr>
          <p:cNvPr id="5" name="Rectangle 4"/>
          <p:cNvSpPr/>
          <p:nvPr/>
        </p:nvSpPr>
        <p:spPr>
          <a:xfrm>
            <a:off x="0" y="6248400"/>
            <a:ext cx="9144000" cy="609600"/>
          </a:xfrm>
          <a:prstGeom prst="rect">
            <a:avLst/>
          </a:prstGeom>
          <a:solidFill>
            <a:srgbClr val="552E5F"/>
          </a:solidFill>
          <a:ln w="57150">
            <a:solidFill>
              <a:srgbClr val="D6E69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i="1" dirty="0" smtClean="0">
                <a:solidFill>
                  <a:srgbClr val="D6E69C"/>
                </a:solidFill>
              </a:rPr>
              <a:t>www.gbvims.org</a:t>
            </a:r>
          </a:p>
        </p:txBody>
      </p:sp>
      <p:pic>
        <p:nvPicPr>
          <p:cNvPr id="33795" name="Picture 3"/>
          <p:cNvPicPr>
            <a:picLocks noChangeAspect="1" noChangeArrowheads="1"/>
          </p:cNvPicPr>
          <p:nvPr/>
        </p:nvPicPr>
        <p:blipFill>
          <a:blip r:embed="rId3" cstate="print"/>
          <a:srcRect l="27443" t="2791" r="27348" b="4185"/>
          <a:stretch>
            <a:fillRect/>
          </a:stretch>
        </p:blipFill>
        <p:spPr bwMode="auto">
          <a:xfrm>
            <a:off x="228600" y="228600"/>
            <a:ext cx="41910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TotalTime>
  <Words>1012</Words>
  <Application>Microsoft Office PowerPoint</Application>
  <PresentationFormat>On-screen Show (4:3)</PresentationFormat>
  <Paragraphs>134</Paragraphs>
  <Slides>11</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Acrobat Document</vt:lpstr>
      <vt:lpstr>Slide 1</vt:lpstr>
      <vt:lpstr>Meeting Objectives</vt:lpstr>
      <vt:lpstr>Background for the GBVIMS</vt:lpstr>
      <vt:lpstr>One piece of the data puzzle</vt:lpstr>
      <vt:lpstr>Slide 5</vt:lpstr>
      <vt:lpstr>The Intake Form</vt:lpstr>
      <vt:lpstr>GBV Classification Tool</vt:lpstr>
      <vt:lpstr>The Incident Recorder and  Data Analysis</vt:lpstr>
      <vt:lpstr>Information Sharing Protocol:   Our Key to Letting Data Flow </vt:lpstr>
      <vt:lpstr>Establishment of Good Practice</vt:lpstr>
      <vt:lpstr>Slide 11</vt:lpstr>
    </vt:vector>
  </TitlesOfParts>
  <Company>International Rescue Committee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Kate McCallister</dc:creator>
  <cp:lastModifiedBy>Diana J. Arango</cp:lastModifiedBy>
  <cp:revision>212</cp:revision>
  <dcterms:created xsi:type="dcterms:W3CDTF">2011-02-01T19:41:46Z</dcterms:created>
  <dcterms:modified xsi:type="dcterms:W3CDTF">2011-04-20T14:59:26Z</dcterms:modified>
</cp:coreProperties>
</file>